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5" r:id="rId1"/>
  </p:sldMasterIdLst>
  <p:notesMasterIdLst>
    <p:notesMasterId r:id="rId54"/>
  </p:notesMasterIdLst>
  <p:sldIdLst>
    <p:sldId id="256" r:id="rId2"/>
    <p:sldId id="260" r:id="rId3"/>
    <p:sldId id="259" r:id="rId4"/>
    <p:sldId id="257" r:id="rId5"/>
    <p:sldId id="261" r:id="rId6"/>
    <p:sldId id="262" r:id="rId7"/>
    <p:sldId id="263" r:id="rId8"/>
    <p:sldId id="258"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303" r:id="rId24"/>
    <p:sldId id="304" r:id="rId25"/>
    <p:sldId id="305" r:id="rId26"/>
    <p:sldId id="306" r:id="rId27"/>
    <p:sldId id="283" r:id="rId28"/>
    <p:sldId id="284" r:id="rId29"/>
    <p:sldId id="285" r:id="rId30"/>
    <p:sldId id="307" r:id="rId31"/>
    <p:sldId id="286" r:id="rId32"/>
    <p:sldId id="287" r:id="rId33"/>
    <p:sldId id="288" r:id="rId34"/>
    <p:sldId id="308" r:id="rId35"/>
    <p:sldId id="289" r:id="rId36"/>
    <p:sldId id="290" r:id="rId37"/>
    <p:sldId id="291" r:id="rId38"/>
    <p:sldId id="292" r:id="rId39"/>
    <p:sldId id="309" r:id="rId40"/>
    <p:sldId id="293" r:id="rId41"/>
    <p:sldId id="294" r:id="rId42"/>
    <p:sldId id="310" r:id="rId43"/>
    <p:sldId id="295" r:id="rId44"/>
    <p:sldId id="278" r:id="rId45"/>
    <p:sldId id="296" r:id="rId46"/>
    <p:sldId id="279" r:id="rId47"/>
    <p:sldId id="297" r:id="rId48"/>
    <p:sldId id="281" r:id="rId49"/>
    <p:sldId id="298" r:id="rId50"/>
    <p:sldId id="282" r:id="rId51"/>
    <p:sldId id="299" r:id="rId52"/>
    <p:sldId id="300" r:id="rId5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DD7D84-8648-1B9F-73A3-2481EE6CE81D}" v="322" dt="2025-10-28T12:27:28.7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de-DE"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33d24d63286_0_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33d24d63286_0_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 name="Google Shape;54;g33d24d63286_0_5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a:extLst>
            <a:ext uri="{FF2B5EF4-FFF2-40B4-BE49-F238E27FC236}">
              <a16:creationId xmlns:a16="http://schemas.microsoft.com/office/drawing/2014/main" id="{78F5F477-9288-9A81-C340-DBFFDDAD08D6}"/>
            </a:ext>
          </a:extLst>
        </p:cNvPr>
        <p:cNvGrpSpPr/>
        <p:nvPr/>
      </p:nvGrpSpPr>
      <p:grpSpPr>
        <a:xfrm>
          <a:off x="0" y="0"/>
          <a:ext cx="0" cy="0"/>
          <a:chOff x="0" y="0"/>
          <a:chExt cx="0" cy="0"/>
        </a:xfrm>
      </p:grpSpPr>
      <p:sp>
        <p:nvSpPr>
          <p:cNvPr id="67" name="Google Shape;67;g377f68f5fb1_0_27:notes">
            <a:extLst>
              <a:ext uri="{FF2B5EF4-FFF2-40B4-BE49-F238E27FC236}">
                <a16:creationId xmlns:a16="http://schemas.microsoft.com/office/drawing/2014/main" id="{D988AC30-1775-335F-6705-AF7E7EB1743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77f68f5fb1_0_27:notes">
            <a:extLst>
              <a:ext uri="{FF2B5EF4-FFF2-40B4-BE49-F238E27FC236}">
                <a16:creationId xmlns:a16="http://schemas.microsoft.com/office/drawing/2014/main" id="{2E85D60E-6431-F520-9423-DE5173870889}"/>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g377f68f5fb1_0_27:notes">
            <a:extLst>
              <a:ext uri="{FF2B5EF4-FFF2-40B4-BE49-F238E27FC236}">
                <a16:creationId xmlns:a16="http://schemas.microsoft.com/office/drawing/2014/main" id="{99508856-7A05-25C4-1AA4-FD0C062B6FB2}"/>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10</a:t>
            </a:fld>
            <a:endParaRPr/>
          </a:p>
        </p:txBody>
      </p:sp>
    </p:spTree>
    <p:extLst>
      <p:ext uri="{BB962C8B-B14F-4D97-AF65-F5344CB8AC3E}">
        <p14:creationId xmlns:p14="http://schemas.microsoft.com/office/powerpoint/2010/main" val="406314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a:extLst>
            <a:ext uri="{FF2B5EF4-FFF2-40B4-BE49-F238E27FC236}">
              <a16:creationId xmlns:a16="http://schemas.microsoft.com/office/drawing/2014/main" id="{C25E9542-5D44-E91F-F0DD-1FC3F8C6379B}"/>
            </a:ext>
          </a:extLst>
        </p:cNvPr>
        <p:cNvGrpSpPr/>
        <p:nvPr/>
      </p:nvGrpSpPr>
      <p:grpSpPr>
        <a:xfrm>
          <a:off x="0" y="0"/>
          <a:ext cx="0" cy="0"/>
          <a:chOff x="0" y="0"/>
          <a:chExt cx="0" cy="0"/>
        </a:xfrm>
      </p:grpSpPr>
      <p:sp>
        <p:nvSpPr>
          <p:cNvPr id="67" name="Google Shape;67;g377f68f5fb1_0_27:notes">
            <a:extLst>
              <a:ext uri="{FF2B5EF4-FFF2-40B4-BE49-F238E27FC236}">
                <a16:creationId xmlns:a16="http://schemas.microsoft.com/office/drawing/2014/main" id="{15C95414-F00E-1152-D733-58CE2912CB1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77f68f5fb1_0_27:notes">
            <a:extLst>
              <a:ext uri="{FF2B5EF4-FFF2-40B4-BE49-F238E27FC236}">
                <a16:creationId xmlns:a16="http://schemas.microsoft.com/office/drawing/2014/main" id="{51780CD7-E40D-8E02-F420-F98C0D7B00B0}"/>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g377f68f5fb1_0_27:notes">
            <a:extLst>
              <a:ext uri="{FF2B5EF4-FFF2-40B4-BE49-F238E27FC236}">
                <a16:creationId xmlns:a16="http://schemas.microsoft.com/office/drawing/2014/main" id="{DF245DED-898B-0F58-0E78-2A8B76D64F88}"/>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11</a:t>
            </a:fld>
            <a:endParaRPr/>
          </a:p>
        </p:txBody>
      </p:sp>
    </p:spTree>
    <p:extLst>
      <p:ext uri="{BB962C8B-B14F-4D97-AF65-F5344CB8AC3E}">
        <p14:creationId xmlns:p14="http://schemas.microsoft.com/office/powerpoint/2010/main" val="21456853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a:extLst>
            <a:ext uri="{FF2B5EF4-FFF2-40B4-BE49-F238E27FC236}">
              <a16:creationId xmlns:a16="http://schemas.microsoft.com/office/drawing/2014/main" id="{53BAEBE5-E95F-DDD3-B3F4-1B776EA8B193}"/>
            </a:ext>
          </a:extLst>
        </p:cNvPr>
        <p:cNvGrpSpPr/>
        <p:nvPr/>
      </p:nvGrpSpPr>
      <p:grpSpPr>
        <a:xfrm>
          <a:off x="0" y="0"/>
          <a:ext cx="0" cy="0"/>
          <a:chOff x="0" y="0"/>
          <a:chExt cx="0" cy="0"/>
        </a:xfrm>
      </p:grpSpPr>
      <p:sp>
        <p:nvSpPr>
          <p:cNvPr id="74" name="Google Shape;74;g377f68f5fb1_0_19:notes">
            <a:extLst>
              <a:ext uri="{FF2B5EF4-FFF2-40B4-BE49-F238E27FC236}">
                <a16:creationId xmlns:a16="http://schemas.microsoft.com/office/drawing/2014/main" id="{2BA43137-5C87-9825-E326-016DAFF7D4A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377f68f5fb1_0_19:notes">
            <a:extLst>
              <a:ext uri="{FF2B5EF4-FFF2-40B4-BE49-F238E27FC236}">
                <a16:creationId xmlns:a16="http://schemas.microsoft.com/office/drawing/2014/main" id="{E17C23B2-6D73-97F7-7C61-2327C4BFB3B2}"/>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 name="Google Shape;76;g377f68f5fb1_0_19:notes">
            <a:extLst>
              <a:ext uri="{FF2B5EF4-FFF2-40B4-BE49-F238E27FC236}">
                <a16:creationId xmlns:a16="http://schemas.microsoft.com/office/drawing/2014/main" id="{7167B863-0305-E43B-9FC9-7B4B6E3AD8F6}"/>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12</a:t>
            </a:fld>
            <a:endParaRPr/>
          </a:p>
        </p:txBody>
      </p:sp>
    </p:spTree>
    <p:extLst>
      <p:ext uri="{BB962C8B-B14F-4D97-AF65-F5344CB8AC3E}">
        <p14:creationId xmlns:p14="http://schemas.microsoft.com/office/powerpoint/2010/main" val="777851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a:extLst>
            <a:ext uri="{FF2B5EF4-FFF2-40B4-BE49-F238E27FC236}">
              <a16:creationId xmlns:a16="http://schemas.microsoft.com/office/drawing/2014/main" id="{D1E6B91F-BF30-BEDD-F28F-5112BA90DB73}"/>
            </a:ext>
          </a:extLst>
        </p:cNvPr>
        <p:cNvGrpSpPr/>
        <p:nvPr/>
      </p:nvGrpSpPr>
      <p:grpSpPr>
        <a:xfrm>
          <a:off x="0" y="0"/>
          <a:ext cx="0" cy="0"/>
          <a:chOff x="0" y="0"/>
          <a:chExt cx="0" cy="0"/>
        </a:xfrm>
      </p:grpSpPr>
      <p:sp>
        <p:nvSpPr>
          <p:cNvPr id="67" name="Google Shape;67;g377f68f5fb1_0_27:notes">
            <a:extLst>
              <a:ext uri="{FF2B5EF4-FFF2-40B4-BE49-F238E27FC236}">
                <a16:creationId xmlns:a16="http://schemas.microsoft.com/office/drawing/2014/main" id="{12B7400B-129F-89AF-249C-6EFE8EFD4CE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77f68f5fb1_0_27:notes">
            <a:extLst>
              <a:ext uri="{FF2B5EF4-FFF2-40B4-BE49-F238E27FC236}">
                <a16:creationId xmlns:a16="http://schemas.microsoft.com/office/drawing/2014/main" id="{A68477BC-6ED4-0B56-783A-8F837930F366}"/>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g377f68f5fb1_0_27:notes">
            <a:extLst>
              <a:ext uri="{FF2B5EF4-FFF2-40B4-BE49-F238E27FC236}">
                <a16:creationId xmlns:a16="http://schemas.microsoft.com/office/drawing/2014/main" id="{558D3704-16DF-EEC3-2693-EAA4136C9A55}"/>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13</a:t>
            </a:fld>
            <a:endParaRPr/>
          </a:p>
        </p:txBody>
      </p:sp>
    </p:spTree>
    <p:extLst>
      <p:ext uri="{BB962C8B-B14F-4D97-AF65-F5344CB8AC3E}">
        <p14:creationId xmlns:p14="http://schemas.microsoft.com/office/powerpoint/2010/main" val="1180175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a:extLst>
            <a:ext uri="{FF2B5EF4-FFF2-40B4-BE49-F238E27FC236}">
              <a16:creationId xmlns:a16="http://schemas.microsoft.com/office/drawing/2014/main" id="{B73D4DDA-7BAF-08EF-CE8D-2C69E1EAEC0B}"/>
            </a:ext>
          </a:extLst>
        </p:cNvPr>
        <p:cNvGrpSpPr/>
        <p:nvPr/>
      </p:nvGrpSpPr>
      <p:grpSpPr>
        <a:xfrm>
          <a:off x="0" y="0"/>
          <a:ext cx="0" cy="0"/>
          <a:chOff x="0" y="0"/>
          <a:chExt cx="0" cy="0"/>
        </a:xfrm>
      </p:grpSpPr>
      <p:sp>
        <p:nvSpPr>
          <p:cNvPr id="67" name="Google Shape;67;g377f68f5fb1_0_27:notes">
            <a:extLst>
              <a:ext uri="{FF2B5EF4-FFF2-40B4-BE49-F238E27FC236}">
                <a16:creationId xmlns:a16="http://schemas.microsoft.com/office/drawing/2014/main" id="{FBDFFC72-37AC-D5D8-C093-9A6C2F4B9EC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77f68f5fb1_0_27:notes">
            <a:extLst>
              <a:ext uri="{FF2B5EF4-FFF2-40B4-BE49-F238E27FC236}">
                <a16:creationId xmlns:a16="http://schemas.microsoft.com/office/drawing/2014/main" id="{078DA8BD-EB81-BA21-1899-6CF1585B9CB7}"/>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g377f68f5fb1_0_27:notes">
            <a:extLst>
              <a:ext uri="{FF2B5EF4-FFF2-40B4-BE49-F238E27FC236}">
                <a16:creationId xmlns:a16="http://schemas.microsoft.com/office/drawing/2014/main" id="{1341179C-D5C9-1945-0DB0-6779CF17A7A9}"/>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14</a:t>
            </a:fld>
            <a:endParaRPr/>
          </a:p>
        </p:txBody>
      </p:sp>
    </p:spTree>
    <p:extLst>
      <p:ext uri="{BB962C8B-B14F-4D97-AF65-F5344CB8AC3E}">
        <p14:creationId xmlns:p14="http://schemas.microsoft.com/office/powerpoint/2010/main" val="1920846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a:extLst>
            <a:ext uri="{FF2B5EF4-FFF2-40B4-BE49-F238E27FC236}">
              <a16:creationId xmlns:a16="http://schemas.microsoft.com/office/drawing/2014/main" id="{5784779E-BDC2-9763-4173-07673465969B}"/>
            </a:ext>
          </a:extLst>
        </p:cNvPr>
        <p:cNvGrpSpPr/>
        <p:nvPr/>
      </p:nvGrpSpPr>
      <p:grpSpPr>
        <a:xfrm>
          <a:off x="0" y="0"/>
          <a:ext cx="0" cy="0"/>
          <a:chOff x="0" y="0"/>
          <a:chExt cx="0" cy="0"/>
        </a:xfrm>
      </p:grpSpPr>
      <p:sp>
        <p:nvSpPr>
          <p:cNvPr id="67" name="Google Shape;67;g377f68f5fb1_0_27:notes">
            <a:extLst>
              <a:ext uri="{FF2B5EF4-FFF2-40B4-BE49-F238E27FC236}">
                <a16:creationId xmlns:a16="http://schemas.microsoft.com/office/drawing/2014/main" id="{1314D498-271A-3A9E-F564-3720B8834B8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77f68f5fb1_0_27:notes">
            <a:extLst>
              <a:ext uri="{FF2B5EF4-FFF2-40B4-BE49-F238E27FC236}">
                <a16:creationId xmlns:a16="http://schemas.microsoft.com/office/drawing/2014/main" id="{B9333D00-300A-49F2-8909-F57868874199}"/>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g377f68f5fb1_0_27:notes">
            <a:extLst>
              <a:ext uri="{FF2B5EF4-FFF2-40B4-BE49-F238E27FC236}">
                <a16:creationId xmlns:a16="http://schemas.microsoft.com/office/drawing/2014/main" id="{E77F1A6A-F5E5-2612-63B8-BE6BF71083C6}"/>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15</a:t>
            </a:fld>
            <a:endParaRPr/>
          </a:p>
        </p:txBody>
      </p:sp>
    </p:spTree>
    <p:extLst>
      <p:ext uri="{BB962C8B-B14F-4D97-AF65-F5344CB8AC3E}">
        <p14:creationId xmlns:p14="http://schemas.microsoft.com/office/powerpoint/2010/main" val="532788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a:extLst>
            <a:ext uri="{FF2B5EF4-FFF2-40B4-BE49-F238E27FC236}">
              <a16:creationId xmlns:a16="http://schemas.microsoft.com/office/drawing/2014/main" id="{8307F424-EDA5-F34B-E7A6-735775D64B8A}"/>
            </a:ext>
          </a:extLst>
        </p:cNvPr>
        <p:cNvGrpSpPr/>
        <p:nvPr/>
      </p:nvGrpSpPr>
      <p:grpSpPr>
        <a:xfrm>
          <a:off x="0" y="0"/>
          <a:ext cx="0" cy="0"/>
          <a:chOff x="0" y="0"/>
          <a:chExt cx="0" cy="0"/>
        </a:xfrm>
      </p:grpSpPr>
      <p:sp>
        <p:nvSpPr>
          <p:cNvPr id="67" name="Google Shape;67;g377f68f5fb1_0_27:notes">
            <a:extLst>
              <a:ext uri="{FF2B5EF4-FFF2-40B4-BE49-F238E27FC236}">
                <a16:creationId xmlns:a16="http://schemas.microsoft.com/office/drawing/2014/main" id="{C3464383-F9A2-B179-D863-E064F49DA68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77f68f5fb1_0_27:notes">
            <a:extLst>
              <a:ext uri="{FF2B5EF4-FFF2-40B4-BE49-F238E27FC236}">
                <a16:creationId xmlns:a16="http://schemas.microsoft.com/office/drawing/2014/main" id="{0DA2AF71-1631-A17E-9CA9-B78D58FCE315}"/>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g377f68f5fb1_0_27:notes">
            <a:extLst>
              <a:ext uri="{FF2B5EF4-FFF2-40B4-BE49-F238E27FC236}">
                <a16:creationId xmlns:a16="http://schemas.microsoft.com/office/drawing/2014/main" id="{6E528DEA-00C1-5C1F-E71B-E0AF2D83684A}"/>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16</a:t>
            </a:fld>
            <a:endParaRPr/>
          </a:p>
        </p:txBody>
      </p:sp>
    </p:spTree>
    <p:extLst>
      <p:ext uri="{BB962C8B-B14F-4D97-AF65-F5344CB8AC3E}">
        <p14:creationId xmlns:p14="http://schemas.microsoft.com/office/powerpoint/2010/main" val="1186571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a:extLst>
            <a:ext uri="{FF2B5EF4-FFF2-40B4-BE49-F238E27FC236}">
              <a16:creationId xmlns:a16="http://schemas.microsoft.com/office/drawing/2014/main" id="{3E5A160D-238B-EE15-9A13-2735BD5341D4}"/>
            </a:ext>
          </a:extLst>
        </p:cNvPr>
        <p:cNvGrpSpPr/>
        <p:nvPr/>
      </p:nvGrpSpPr>
      <p:grpSpPr>
        <a:xfrm>
          <a:off x="0" y="0"/>
          <a:ext cx="0" cy="0"/>
          <a:chOff x="0" y="0"/>
          <a:chExt cx="0" cy="0"/>
        </a:xfrm>
      </p:grpSpPr>
      <p:sp>
        <p:nvSpPr>
          <p:cNvPr id="67" name="Google Shape;67;g377f68f5fb1_0_27:notes">
            <a:extLst>
              <a:ext uri="{FF2B5EF4-FFF2-40B4-BE49-F238E27FC236}">
                <a16:creationId xmlns:a16="http://schemas.microsoft.com/office/drawing/2014/main" id="{4ABF7629-2A8D-CA7C-30EC-87D11320DB7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77f68f5fb1_0_27:notes">
            <a:extLst>
              <a:ext uri="{FF2B5EF4-FFF2-40B4-BE49-F238E27FC236}">
                <a16:creationId xmlns:a16="http://schemas.microsoft.com/office/drawing/2014/main" id="{527DFD6A-0156-13E3-7754-0EDA37B3A9BF}"/>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g377f68f5fb1_0_27:notes">
            <a:extLst>
              <a:ext uri="{FF2B5EF4-FFF2-40B4-BE49-F238E27FC236}">
                <a16:creationId xmlns:a16="http://schemas.microsoft.com/office/drawing/2014/main" id="{33197984-7E2B-05A3-5B25-5F54098AB5DB}"/>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17</a:t>
            </a:fld>
            <a:endParaRPr/>
          </a:p>
        </p:txBody>
      </p:sp>
    </p:spTree>
    <p:extLst>
      <p:ext uri="{BB962C8B-B14F-4D97-AF65-F5344CB8AC3E}">
        <p14:creationId xmlns:p14="http://schemas.microsoft.com/office/powerpoint/2010/main" val="8042240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a:extLst>
            <a:ext uri="{FF2B5EF4-FFF2-40B4-BE49-F238E27FC236}">
              <a16:creationId xmlns:a16="http://schemas.microsoft.com/office/drawing/2014/main" id="{A0288AE3-0233-DA52-3987-A7CC74ABA9C8}"/>
            </a:ext>
          </a:extLst>
        </p:cNvPr>
        <p:cNvGrpSpPr/>
        <p:nvPr/>
      </p:nvGrpSpPr>
      <p:grpSpPr>
        <a:xfrm>
          <a:off x="0" y="0"/>
          <a:ext cx="0" cy="0"/>
          <a:chOff x="0" y="0"/>
          <a:chExt cx="0" cy="0"/>
        </a:xfrm>
      </p:grpSpPr>
      <p:sp>
        <p:nvSpPr>
          <p:cNvPr id="67" name="Google Shape;67;g377f68f5fb1_0_27:notes">
            <a:extLst>
              <a:ext uri="{FF2B5EF4-FFF2-40B4-BE49-F238E27FC236}">
                <a16:creationId xmlns:a16="http://schemas.microsoft.com/office/drawing/2014/main" id="{1DB2620C-25F6-B748-8E2D-007786D512A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77f68f5fb1_0_27:notes">
            <a:extLst>
              <a:ext uri="{FF2B5EF4-FFF2-40B4-BE49-F238E27FC236}">
                <a16:creationId xmlns:a16="http://schemas.microsoft.com/office/drawing/2014/main" id="{FF4C7044-891A-A5A6-9470-127C3E303E84}"/>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g377f68f5fb1_0_27:notes">
            <a:extLst>
              <a:ext uri="{FF2B5EF4-FFF2-40B4-BE49-F238E27FC236}">
                <a16:creationId xmlns:a16="http://schemas.microsoft.com/office/drawing/2014/main" id="{56E2B989-77CF-5CA0-C3E8-367DC0B8E5CB}"/>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18</a:t>
            </a:fld>
            <a:endParaRPr/>
          </a:p>
        </p:txBody>
      </p:sp>
    </p:spTree>
    <p:extLst>
      <p:ext uri="{BB962C8B-B14F-4D97-AF65-F5344CB8AC3E}">
        <p14:creationId xmlns:p14="http://schemas.microsoft.com/office/powerpoint/2010/main" val="4164420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a:extLst>
            <a:ext uri="{FF2B5EF4-FFF2-40B4-BE49-F238E27FC236}">
              <a16:creationId xmlns:a16="http://schemas.microsoft.com/office/drawing/2014/main" id="{37BA43DE-647C-F4B3-E0DA-11B7776E384D}"/>
            </a:ext>
          </a:extLst>
        </p:cNvPr>
        <p:cNvGrpSpPr/>
        <p:nvPr/>
      </p:nvGrpSpPr>
      <p:grpSpPr>
        <a:xfrm>
          <a:off x="0" y="0"/>
          <a:ext cx="0" cy="0"/>
          <a:chOff x="0" y="0"/>
          <a:chExt cx="0" cy="0"/>
        </a:xfrm>
      </p:grpSpPr>
      <p:sp>
        <p:nvSpPr>
          <p:cNvPr id="74" name="Google Shape;74;g377f68f5fb1_0_19:notes">
            <a:extLst>
              <a:ext uri="{FF2B5EF4-FFF2-40B4-BE49-F238E27FC236}">
                <a16:creationId xmlns:a16="http://schemas.microsoft.com/office/drawing/2014/main" id="{9387422A-9065-19EB-550E-7DC35F5E9D6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377f68f5fb1_0_19:notes">
            <a:extLst>
              <a:ext uri="{FF2B5EF4-FFF2-40B4-BE49-F238E27FC236}">
                <a16:creationId xmlns:a16="http://schemas.microsoft.com/office/drawing/2014/main" id="{F38C42AA-9D88-88DA-BEF6-05A324ADAB20}"/>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 name="Google Shape;76;g377f68f5fb1_0_19:notes">
            <a:extLst>
              <a:ext uri="{FF2B5EF4-FFF2-40B4-BE49-F238E27FC236}">
                <a16:creationId xmlns:a16="http://schemas.microsoft.com/office/drawing/2014/main" id="{50953CBE-DF95-84B5-090C-F5A52F37959C}"/>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19</a:t>
            </a:fld>
            <a:endParaRPr/>
          </a:p>
        </p:txBody>
      </p:sp>
    </p:spTree>
    <p:extLst>
      <p:ext uri="{BB962C8B-B14F-4D97-AF65-F5344CB8AC3E}">
        <p14:creationId xmlns:p14="http://schemas.microsoft.com/office/powerpoint/2010/main" val="219565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a:extLst>
            <a:ext uri="{FF2B5EF4-FFF2-40B4-BE49-F238E27FC236}">
              <a16:creationId xmlns:a16="http://schemas.microsoft.com/office/drawing/2014/main" id="{BFB06188-C732-34FA-78AD-6D8D7058129D}"/>
            </a:ext>
          </a:extLst>
        </p:cNvPr>
        <p:cNvGrpSpPr/>
        <p:nvPr/>
      </p:nvGrpSpPr>
      <p:grpSpPr>
        <a:xfrm>
          <a:off x="0" y="0"/>
          <a:ext cx="0" cy="0"/>
          <a:chOff x="0" y="0"/>
          <a:chExt cx="0" cy="0"/>
        </a:xfrm>
      </p:grpSpPr>
      <p:sp>
        <p:nvSpPr>
          <p:cNvPr id="59" name="Google Shape;59;g33d24d63286_0_0:notes">
            <a:extLst>
              <a:ext uri="{FF2B5EF4-FFF2-40B4-BE49-F238E27FC236}">
                <a16:creationId xmlns:a16="http://schemas.microsoft.com/office/drawing/2014/main" id="{5B891C4E-A6CB-D0F5-1D27-87279CCE9C9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3d24d63286_0_0:notes">
            <a:extLst>
              <a:ext uri="{FF2B5EF4-FFF2-40B4-BE49-F238E27FC236}">
                <a16:creationId xmlns:a16="http://schemas.microsoft.com/office/drawing/2014/main" id="{6DEA145E-7242-AB7D-D389-131003A00427}"/>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 name="Google Shape;61;g33d24d63286_0_0:notes">
            <a:extLst>
              <a:ext uri="{FF2B5EF4-FFF2-40B4-BE49-F238E27FC236}">
                <a16:creationId xmlns:a16="http://schemas.microsoft.com/office/drawing/2014/main" id="{53342F36-3346-84B9-C153-764A7796CBA8}"/>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2</a:t>
            </a:fld>
            <a:endParaRPr/>
          </a:p>
        </p:txBody>
      </p:sp>
    </p:spTree>
    <p:extLst>
      <p:ext uri="{BB962C8B-B14F-4D97-AF65-F5344CB8AC3E}">
        <p14:creationId xmlns:p14="http://schemas.microsoft.com/office/powerpoint/2010/main" val="14988926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a:extLst>
            <a:ext uri="{FF2B5EF4-FFF2-40B4-BE49-F238E27FC236}">
              <a16:creationId xmlns:a16="http://schemas.microsoft.com/office/drawing/2014/main" id="{F3649624-E687-5E06-E70F-81BA07BD5E75}"/>
            </a:ext>
          </a:extLst>
        </p:cNvPr>
        <p:cNvGrpSpPr/>
        <p:nvPr/>
      </p:nvGrpSpPr>
      <p:grpSpPr>
        <a:xfrm>
          <a:off x="0" y="0"/>
          <a:ext cx="0" cy="0"/>
          <a:chOff x="0" y="0"/>
          <a:chExt cx="0" cy="0"/>
        </a:xfrm>
      </p:grpSpPr>
      <p:sp>
        <p:nvSpPr>
          <p:cNvPr id="67" name="Google Shape;67;g377f68f5fb1_0_27:notes">
            <a:extLst>
              <a:ext uri="{FF2B5EF4-FFF2-40B4-BE49-F238E27FC236}">
                <a16:creationId xmlns:a16="http://schemas.microsoft.com/office/drawing/2014/main" id="{0DFCF9A7-7C7E-7E8D-7A85-47D0806FCAD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77f68f5fb1_0_27:notes">
            <a:extLst>
              <a:ext uri="{FF2B5EF4-FFF2-40B4-BE49-F238E27FC236}">
                <a16:creationId xmlns:a16="http://schemas.microsoft.com/office/drawing/2014/main" id="{F66FE555-6B5C-0023-0507-55B5F83FB4A9}"/>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g377f68f5fb1_0_27:notes">
            <a:extLst>
              <a:ext uri="{FF2B5EF4-FFF2-40B4-BE49-F238E27FC236}">
                <a16:creationId xmlns:a16="http://schemas.microsoft.com/office/drawing/2014/main" id="{3D4B80A1-5E3A-D94F-3F05-5734370999A1}"/>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20</a:t>
            </a:fld>
            <a:endParaRPr/>
          </a:p>
        </p:txBody>
      </p:sp>
    </p:spTree>
    <p:extLst>
      <p:ext uri="{BB962C8B-B14F-4D97-AF65-F5344CB8AC3E}">
        <p14:creationId xmlns:p14="http://schemas.microsoft.com/office/powerpoint/2010/main" val="26219138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a:extLst>
            <a:ext uri="{FF2B5EF4-FFF2-40B4-BE49-F238E27FC236}">
              <a16:creationId xmlns:a16="http://schemas.microsoft.com/office/drawing/2014/main" id="{357852F3-172A-DA42-8A60-B2AF2FDF5534}"/>
            </a:ext>
          </a:extLst>
        </p:cNvPr>
        <p:cNvGrpSpPr/>
        <p:nvPr/>
      </p:nvGrpSpPr>
      <p:grpSpPr>
        <a:xfrm>
          <a:off x="0" y="0"/>
          <a:ext cx="0" cy="0"/>
          <a:chOff x="0" y="0"/>
          <a:chExt cx="0" cy="0"/>
        </a:xfrm>
      </p:grpSpPr>
      <p:sp>
        <p:nvSpPr>
          <p:cNvPr id="67" name="Google Shape;67;g377f68f5fb1_0_27:notes">
            <a:extLst>
              <a:ext uri="{FF2B5EF4-FFF2-40B4-BE49-F238E27FC236}">
                <a16:creationId xmlns:a16="http://schemas.microsoft.com/office/drawing/2014/main" id="{7D4608C6-666F-B8D8-B9B3-E8E087D24A8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77f68f5fb1_0_27:notes">
            <a:extLst>
              <a:ext uri="{FF2B5EF4-FFF2-40B4-BE49-F238E27FC236}">
                <a16:creationId xmlns:a16="http://schemas.microsoft.com/office/drawing/2014/main" id="{B266CE17-AE2E-5BCC-B89C-3D9DF90704D7}"/>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g377f68f5fb1_0_27:notes">
            <a:extLst>
              <a:ext uri="{FF2B5EF4-FFF2-40B4-BE49-F238E27FC236}">
                <a16:creationId xmlns:a16="http://schemas.microsoft.com/office/drawing/2014/main" id="{EC6CAB93-51A4-43C9-003C-08D656B9B7A2}"/>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21</a:t>
            </a:fld>
            <a:endParaRPr/>
          </a:p>
        </p:txBody>
      </p:sp>
    </p:spTree>
    <p:extLst>
      <p:ext uri="{BB962C8B-B14F-4D97-AF65-F5344CB8AC3E}">
        <p14:creationId xmlns:p14="http://schemas.microsoft.com/office/powerpoint/2010/main" val="1953253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a:extLst>
            <a:ext uri="{FF2B5EF4-FFF2-40B4-BE49-F238E27FC236}">
              <a16:creationId xmlns:a16="http://schemas.microsoft.com/office/drawing/2014/main" id="{90FC88EE-7F53-E39E-2555-3C4BFF380369}"/>
            </a:ext>
          </a:extLst>
        </p:cNvPr>
        <p:cNvGrpSpPr/>
        <p:nvPr/>
      </p:nvGrpSpPr>
      <p:grpSpPr>
        <a:xfrm>
          <a:off x="0" y="0"/>
          <a:ext cx="0" cy="0"/>
          <a:chOff x="0" y="0"/>
          <a:chExt cx="0" cy="0"/>
        </a:xfrm>
      </p:grpSpPr>
      <p:sp>
        <p:nvSpPr>
          <p:cNvPr id="74" name="Google Shape;74;g377f68f5fb1_0_19:notes">
            <a:extLst>
              <a:ext uri="{FF2B5EF4-FFF2-40B4-BE49-F238E27FC236}">
                <a16:creationId xmlns:a16="http://schemas.microsoft.com/office/drawing/2014/main" id="{DDDA3FB7-22BF-80E0-A85B-479A6D54C63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377f68f5fb1_0_19:notes">
            <a:extLst>
              <a:ext uri="{FF2B5EF4-FFF2-40B4-BE49-F238E27FC236}">
                <a16:creationId xmlns:a16="http://schemas.microsoft.com/office/drawing/2014/main" id="{D617C244-CCA7-A1D3-6105-9FB9EB1B94A2}"/>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 name="Google Shape;76;g377f68f5fb1_0_19:notes">
            <a:extLst>
              <a:ext uri="{FF2B5EF4-FFF2-40B4-BE49-F238E27FC236}">
                <a16:creationId xmlns:a16="http://schemas.microsoft.com/office/drawing/2014/main" id="{AFD923FB-F89B-8B05-8C2A-CFCB50AB1F03}"/>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22</a:t>
            </a:fld>
            <a:endParaRPr/>
          </a:p>
        </p:txBody>
      </p:sp>
    </p:spTree>
    <p:extLst>
      <p:ext uri="{BB962C8B-B14F-4D97-AF65-F5344CB8AC3E}">
        <p14:creationId xmlns:p14="http://schemas.microsoft.com/office/powerpoint/2010/main" val="38284364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302E283D-9E46-F3D1-9CD9-9ED1951E4DF7}"/>
            </a:ext>
          </a:extLst>
        </p:cNvPr>
        <p:cNvGrpSpPr/>
        <p:nvPr/>
      </p:nvGrpSpPr>
      <p:grpSpPr>
        <a:xfrm>
          <a:off x="0" y="0"/>
          <a:ext cx="0" cy="0"/>
          <a:chOff x="0" y="0"/>
          <a:chExt cx="0" cy="0"/>
        </a:xfrm>
      </p:grpSpPr>
      <p:sp>
        <p:nvSpPr>
          <p:cNvPr id="70" name="Google Shape;70;g3074a2c21b7_0_7:notes">
            <a:extLst>
              <a:ext uri="{FF2B5EF4-FFF2-40B4-BE49-F238E27FC236}">
                <a16:creationId xmlns:a16="http://schemas.microsoft.com/office/drawing/2014/main" id="{234FB574-E148-C744-6D3C-2AA4EC9FE57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074a2c21b7_0_7:notes">
            <a:extLst>
              <a:ext uri="{FF2B5EF4-FFF2-40B4-BE49-F238E27FC236}">
                <a16:creationId xmlns:a16="http://schemas.microsoft.com/office/drawing/2014/main" id="{8D20A4B7-CFC9-903B-B298-27606C4770C2}"/>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 name="Google Shape;72;g3074a2c21b7_0_7:notes">
            <a:extLst>
              <a:ext uri="{FF2B5EF4-FFF2-40B4-BE49-F238E27FC236}">
                <a16:creationId xmlns:a16="http://schemas.microsoft.com/office/drawing/2014/main" id="{D7109831-DB84-A678-1FEE-AC95392F3766}"/>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23</a:t>
            </a:fld>
            <a:endParaRPr/>
          </a:p>
        </p:txBody>
      </p:sp>
    </p:spTree>
    <p:extLst>
      <p:ext uri="{BB962C8B-B14F-4D97-AF65-F5344CB8AC3E}">
        <p14:creationId xmlns:p14="http://schemas.microsoft.com/office/powerpoint/2010/main" val="27728000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6A6AB1D6-6C7A-82E4-82E6-419D304FE859}"/>
            </a:ext>
          </a:extLst>
        </p:cNvPr>
        <p:cNvGrpSpPr/>
        <p:nvPr/>
      </p:nvGrpSpPr>
      <p:grpSpPr>
        <a:xfrm>
          <a:off x="0" y="0"/>
          <a:ext cx="0" cy="0"/>
          <a:chOff x="0" y="0"/>
          <a:chExt cx="0" cy="0"/>
        </a:xfrm>
      </p:grpSpPr>
      <p:sp>
        <p:nvSpPr>
          <p:cNvPr id="70" name="Google Shape;70;g3074a2c21b7_0_7:notes">
            <a:extLst>
              <a:ext uri="{FF2B5EF4-FFF2-40B4-BE49-F238E27FC236}">
                <a16:creationId xmlns:a16="http://schemas.microsoft.com/office/drawing/2014/main" id="{EF6C24AC-2242-C455-8435-B0F2EACD03C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074a2c21b7_0_7:notes">
            <a:extLst>
              <a:ext uri="{FF2B5EF4-FFF2-40B4-BE49-F238E27FC236}">
                <a16:creationId xmlns:a16="http://schemas.microsoft.com/office/drawing/2014/main" id="{723F01F0-A5B2-4230-ADA5-788B5E181850}"/>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 name="Google Shape;72;g3074a2c21b7_0_7:notes">
            <a:extLst>
              <a:ext uri="{FF2B5EF4-FFF2-40B4-BE49-F238E27FC236}">
                <a16:creationId xmlns:a16="http://schemas.microsoft.com/office/drawing/2014/main" id="{D9D5D2C7-46A5-99C8-F6D0-E911FDE6A5DC}"/>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24</a:t>
            </a:fld>
            <a:endParaRPr/>
          </a:p>
        </p:txBody>
      </p:sp>
    </p:spTree>
    <p:extLst>
      <p:ext uri="{BB962C8B-B14F-4D97-AF65-F5344CB8AC3E}">
        <p14:creationId xmlns:p14="http://schemas.microsoft.com/office/powerpoint/2010/main" val="5622669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a:extLst>
            <a:ext uri="{FF2B5EF4-FFF2-40B4-BE49-F238E27FC236}">
              <a16:creationId xmlns:a16="http://schemas.microsoft.com/office/drawing/2014/main" id="{2253B1DD-2125-D70B-768F-D826C7A67B11}"/>
            </a:ext>
          </a:extLst>
        </p:cNvPr>
        <p:cNvGrpSpPr/>
        <p:nvPr/>
      </p:nvGrpSpPr>
      <p:grpSpPr>
        <a:xfrm>
          <a:off x="0" y="0"/>
          <a:ext cx="0" cy="0"/>
          <a:chOff x="0" y="0"/>
          <a:chExt cx="0" cy="0"/>
        </a:xfrm>
      </p:grpSpPr>
      <p:sp>
        <p:nvSpPr>
          <p:cNvPr id="74" name="Google Shape;74;g377f68f5fb1_0_19:notes">
            <a:extLst>
              <a:ext uri="{FF2B5EF4-FFF2-40B4-BE49-F238E27FC236}">
                <a16:creationId xmlns:a16="http://schemas.microsoft.com/office/drawing/2014/main" id="{923C8E03-EC74-4371-DC0D-A4A3728F06D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377f68f5fb1_0_19:notes">
            <a:extLst>
              <a:ext uri="{FF2B5EF4-FFF2-40B4-BE49-F238E27FC236}">
                <a16:creationId xmlns:a16="http://schemas.microsoft.com/office/drawing/2014/main" id="{FDF3FFA1-C5FC-F025-469F-B5766FD29210}"/>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 name="Google Shape;76;g377f68f5fb1_0_19:notes">
            <a:extLst>
              <a:ext uri="{FF2B5EF4-FFF2-40B4-BE49-F238E27FC236}">
                <a16:creationId xmlns:a16="http://schemas.microsoft.com/office/drawing/2014/main" id="{1B64FD5A-0D02-7D01-04E5-E1B51D7464E9}"/>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25</a:t>
            </a:fld>
            <a:endParaRPr/>
          </a:p>
        </p:txBody>
      </p:sp>
    </p:spTree>
    <p:extLst>
      <p:ext uri="{BB962C8B-B14F-4D97-AF65-F5344CB8AC3E}">
        <p14:creationId xmlns:p14="http://schemas.microsoft.com/office/powerpoint/2010/main" val="33974909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90815711-76AF-7D4E-30AA-BB0E37C2C2A3}"/>
            </a:ext>
          </a:extLst>
        </p:cNvPr>
        <p:cNvGrpSpPr/>
        <p:nvPr/>
      </p:nvGrpSpPr>
      <p:grpSpPr>
        <a:xfrm>
          <a:off x="0" y="0"/>
          <a:ext cx="0" cy="0"/>
          <a:chOff x="0" y="0"/>
          <a:chExt cx="0" cy="0"/>
        </a:xfrm>
      </p:grpSpPr>
      <p:sp>
        <p:nvSpPr>
          <p:cNvPr id="70" name="Google Shape;70;g3074a2c21b7_0_7:notes">
            <a:extLst>
              <a:ext uri="{FF2B5EF4-FFF2-40B4-BE49-F238E27FC236}">
                <a16:creationId xmlns:a16="http://schemas.microsoft.com/office/drawing/2014/main" id="{9AC16774-E470-E40E-4DEC-EC4A769DABC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074a2c21b7_0_7:notes">
            <a:extLst>
              <a:ext uri="{FF2B5EF4-FFF2-40B4-BE49-F238E27FC236}">
                <a16:creationId xmlns:a16="http://schemas.microsoft.com/office/drawing/2014/main" id="{A1730076-EED3-E3C6-D9EC-AC7D430B496C}"/>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 name="Google Shape;72;g3074a2c21b7_0_7:notes">
            <a:extLst>
              <a:ext uri="{FF2B5EF4-FFF2-40B4-BE49-F238E27FC236}">
                <a16:creationId xmlns:a16="http://schemas.microsoft.com/office/drawing/2014/main" id="{3F6208BB-3FC1-C1AB-6CD5-41C102F48FCD}"/>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26</a:t>
            </a:fld>
            <a:endParaRPr/>
          </a:p>
        </p:txBody>
      </p:sp>
    </p:spTree>
    <p:extLst>
      <p:ext uri="{BB962C8B-B14F-4D97-AF65-F5344CB8AC3E}">
        <p14:creationId xmlns:p14="http://schemas.microsoft.com/office/powerpoint/2010/main" val="40523026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a:extLst>
            <a:ext uri="{FF2B5EF4-FFF2-40B4-BE49-F238E27FC236}">
              <a16:creationId xmlns:a16="http://schemas.microsoft.com/office/drawing/2014/main" id="{E8E7B604-CE6E-5A40-C9EE-6D8F25090AB7}"/>
            </a:ext>
          </a:extLst>
        </p:cNvPr>
        <p:cNvGrpSpPr/>
        <p:nvPr/>
      </p:nvGrpSpPr>
      <p:grpSpPr>
        <a:xfrm>
          <a:off x="0" y="0"/>
          <a:ext cx="0" cy="0"/>
          <a:chOff x="0" y="0"/>
          <a:chExt cx="0" cy="0"/>
        </a:xfrm>
      </p:grpSpPr>
      <p:sp>
        <p:nvSpPr>
          <p:cNvPr id="64" name="Google Shape;64;p3:notes">
            <a:extLst>
              <a:ext uri="{FF2B5EF4-FFF2-40B4-BE49-F238E27FC236}">
                <a16:creationId xmlns:a16="http://schemas.microsoft.com/office/drawing/2014/main" id="{EB23F69A-6B55-2DEA-3B07-C13D68172CC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 name="Google Shape;65;p3:notes">
            <a:extLst>
              <a:ext uri="{FF2B5EF4-FFF2-40B4-BE49-F238E27FC236}">
                <a16:creationId xmlns:a16="http://schemas.microsoft.com/office/drawing/2014/main" id="{9E4B9684-21FF-C6AF-D7AD-2C0DDBC21C4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57015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a:extLst>
            <a:ext uri="{FF2B5EF4-FFF2-40B4-BE49-F238E27FC236}">
              <a16:creationId xmlns:a16="http://schemas.microsoft.com/office/drawing/2014/main" id="{5AB2378D-208D-44B6-73A5-A9196F8B1E72}"/>
            </a:ext>
          </a:extLst>
        </p:cNvPr>
        <p:cNvGrpSpPr/>
        <p:nvPr/>
      </p:nvGrpSpPr>
      <p:grpSpPr>
        <a:xfrm>
          <a:off x="0" y="0"/>
          <a:ext cx="0" cy="0"/>
          <a:chOff x="0" y="0"/>
          <a:chExt cx="0" cy="0"/>
        </a:xfrm>
      </p:grpSpPr>
      <p:sp>
        <p:nvSpPr>
          <p:cNvPr id="64" name="Google Shape;64;p3:notes">
            <a:extLst>
              <a:ext uri="{FF2B5EF4-FFF2-40B4-BE49-F238E27FC236}">
                <a16:creationId xmlns:a16="http://schemas.microsoft.com/office/drawing/2014/main" id="{FF7B554C-8013-CAF5-E2B2-459E7574928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 name="Google Shape;65;p3:notes">
            <a:extLst>
              <a:ext uri="{FF2B5EF4-FFF2-40B4-BE49-F238E27FC236}">
                <a16:creationId xmlns:a16="http://schemas.microsoft.com/office/drawing/2014/main" id="{1C77E418-F4C3-C474-70F3-3F483D79744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988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a:extLst>
            <a:ext uri="{FF2B5EF4-FFF2-40B4-BE49-F238E27FC236}">
              <a16:creationId xmlns:a16="http://schemas.microsoft.com/office/drawing/2014/main" id="{E8B405CD-6F2F-0214-5D13-657821567A6F}"/>
            </a:ext>
          </a:extLst>
        </p:cNvPr>
        <p:cNvGrpSpPr/>
        <p:nvPr/>
      </p:nvGrpSpPr>
      <p:grpSpPr>
        <a:xfrm>
          <a:off x="0" y="0"/>
          <a:ext cx="0" cy="0"/>
          <a:chOff x="0" y="0"/>
          <a:chExt cx="0" cy="0"/>
        </a:xfrm>
      </p:grpSpPr>
      <p:sp>
        <p:nvSpPr>
          <p:cNvPr id="64" name="Google Shape;64;p3:notes">
            <a:extLst>
              <a:ext uri="{FF2B5EF4-FFF2-40B4-BE49-F238E27FC236}">
                <a16:creationId xmlns:a16="http://schemas.microsoft.com/office/drawing/2014/main" id="{E14EA472-D6E5-B648-66DF-DB635F3B355B}"/>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 name="Google Shape;65;p3:notes">
            <a:extLst>
              <a:ext uri="{FF2B5EF4-FFF2-40B4-BE49-F238E27FC236}">
                <a16:creationId xmlns:a16="http://schemas.microsoft.com/office/drawing/2014/main" id="{237A1E12-42C8-6DD8-A27B-A4CB3B7D328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1840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377f68f5fb1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377f68f5fb1_0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 name="Google Shape;76;g377f68f5fb1_0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5AA5EB5E-DF55-9914-B5B1-3A73B0CE9761}"/>
            </a:ext>
          </a:extLst>
        </p:cNvPr>
        <p:cNvGrpSpPr/>
        <p:nvPr/>
      </p:nvGrpSpPr>
      <p:grpSpPr>
        <a:xfrm>
          <a:off x="0" y="0"/>
          <a:ext cx="0" cy="0"/>
          <a:chOff x="0" y="0"/>
          <a:chExt cx="0" cy="0"/>
        </a:xfrm>
      </p:grpSpPr>
      <p:sp>
        <p:nvSpPr>
          <p:cNvPr id="70" name="Google Shape;70;g3074a2c21b7_0_7:notes">
            <a:extLst>
              <a:ext uri="{FF2B5EF4-FFF2-40B4-BE49-F238E27FC236}">
                <a16:creationId xmlns:a16="http://schemas.microsoft.com/office/drawing/2014/main" id="{1C110042-09F4-D585-ACAD-2856E0F0998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074a2c21b7_0_7:notes">
            <a:extLst>
              <a:ext uri="{FF2B5EF4-FFF2-40B4-BE49-F238E27FC236}">
                <a16:creationId xmlns:a16="http://schemas.microsoft.com/office/drawing/2014/main" id="{F095047E-8157-DC28-767B-06F26FA0D93F}"/>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 name="Google Shape;72;g3074a2c21b7_0_7:notes">
            <a:extLst>
              <a:ext uri="{FF2B5EF4-FFF2-40B4-BE49-F238E27FC236}">
                <a16:creationId xmlns:a16="http://schemas.microsoft.com/office/drawing/2014/main" id="{D6A9B119-2082-A009-CD97-3D9E70A486D0}"/>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30</a:t>
            </a:fld>
            <a:endParaRPr/>
          </a:p>
        </p:txBody>
      </p:sp>
    </p:spTree>
    <p:extLst>
      <p:ext uri="{BB962C8B-B14F-4D97-AF65-F5344CB8AC3E}">
        <p14:creationId xmlns:p14="http://schemas.microsoft.com/office/powerpoint/2010/main" val="33816885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a:extLst>
            <a:ext uri="{FF2B5EF4-FFF2-40B4-BE49-F238E27FC236}">
              <a16:creationId xmlns:a16="http://schemas.microsoft.com/office/drawing/2014/main" id="{525AFCD0-19A1-625B-E673-21A35C9C69F3}"/>
            </a:ext>
          </a:extLst>
        </p:cNvPr>
        <p:cNvGrpSpPr/>
        <p:nvPr/>
      </p:nvGrpSpPr>
      <p:grpSpPr>
        <a:xfrm>
          <a:off x="0" y="0"/>
          <a:ext cx="0" cy="0"/>
          <a:chOff x="0" y="0"/>
          <a:chExt cx="0" cy="0"/>
        </a:xfrm>
      </p:grpSpPr>
      <p:sp>
        <p:nvSpPr>
          <p:cNvPr id="64" name="Google Shape;64;p3:notes">
            <a:extLst>
              <a:ext uri="{FF2B5EF4-FFF2-40B4-BE49-F238E27FC236}">
                <a16:creationId xmlns:a16="http://schemas.microsoft.com/office/drawing/2014/main" id="{E2412198-0ECD-1E9F-1A6C-17187CE4EBB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 name="Google Shape;65;p3:notes">
            <a:extLst>
              <a:ext uri="{FF2B5EF4-FFF2-40B4-BE49-F238E27FC236}">
                <a16:creationId xmlns:a16="http://schemas.microsoft.com/office/drawing/2014/main" id="{474D0ED3-CAB4-2D95-BAF0-53F2E3E1101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98743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a:extLst>
            <a:ext uri="{FF2B5EF4-FFF2-40B4-BE49-F238E27FC236}">
              <a16:creationId xmlns:a16="http://schemas.microsoft.com/office/drawing/2014/main" id="{0CF4F74B-BAA0-269D-3682-1B73A6989C7F}"/>
            </a:ext>
          </a:extLst>
        </p:cNvPr>
        <p:cNvGrpSpPr/>
        <p:nvPr/>
      </p:nvGrpSpPr>
      <p:grpSpPr>
        <a:xfrm>
          <a:off x="0" y="0"/>
          <a:ext cx="0" cy="0"/>
          <a:chOff x="0" y="0"/>
          <a:chExt cx="0" cy="0"/>
        </a:xfrm>
      </p:grpSpPr>
      <p:sp>
        <p:nvSpPr>
          <p:cNvPr id="64" name="Google Shape;64;p3:notes">
            <a:extLst>
              <a:ext uri="{FF2B5EF4-FFF2-40B4-BE49-F238E27FC236}">
                <a16:creationId xmlns:a16="http://schemas.microsoft.com/office/drawing/2014/main" id="{8F47236A-1C46-BCE5-1FEE-7BCD34CA23F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 name="Google Shape;65;p3:notes">
            <a:extLst>
              <a:ext uri="{FF2B5EF4-FFF2-40B4-BE49-F238E27FC236}">
                <a16:creationId xmlns:a16="http://schemas.microsoft.com/office/drawing/2014/main" id="{AAB8E4C8-7B10-073C-A731-B796E3FF42C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92549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a:extLst>
            <a:ext uri="{FF2B5EF4-FFF2-40B4-BE49-F238E27FC236}">
              <a16:creationId xmlns:a16="http://schemas.microsoft.com/office/drawing/2014/main" id="{63DA45A7-592A-A4BA-83B9-EF1824E2E889}"/>
            </a:ext>
          </a:extLst>
        </p:cNvPr>
        <p:cNvGrpSpPr/>
        <p:nvPr/>
      </p:nvGrpSpPr>
      <p:grpSpPr>
        <a:xfrm>
          <a:off x="0" y="0"/>
          <a:ext cx="0" cy="0"/>
          <a:chOff x="0" y="0"/>
          <a:chExt cx="0" cy="0"/>
        </a:xfrm>
      </p:grpSpPr>
      <p:sp>
        <p:nvSpPr>
          <p:cNvPr id="64" name="Google Shape;64;p3:notes">
            <a:extLst>
              <a:ext uri="{FF2B5EF4-FFF2-40B4-BE49-F238E27FC236}">
                <a16:creationId xmlns:a16="http://schemas.microsoft.com/office/drawing/2014/main" id="{8206FFD6-6BE8-D347-82D1-E33ABB1E7C8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 name="Google Shape;65;p3:notes">
            <a:extLst>
              <a:ext uri="{FF2B5EF4-FFF2-40B4-BE49-F238E27FC236}">
                <a16:creationId xmlns:a16="http://schemas.microsoft.com/office/drawing/2014/main" id="{DC2A8428-3385-0067-BA73-571DEBD8B2B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12186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C951E3C5-3445-A856-313F-F25DA938AE8C}"/>
            </a:ext>
          </a:extLst>
        </p:cNvPr>
        <p:cNvGrpSpPr/>
        <p:nvPr/>
      </p:nvGrpSpPr>
      <p:grpSpPr>
        <a:xfrm>
          <a:off x="0" y="0"/>
          <a:ext cx="0" cy="0"/>
          <a:chOff x="0" y="0"/>
          <a:chExt cx="0" cy="0"/>
        </a:xfrm>
      </p:grpSpPr>
      <p:sp>
        <p:nvSpPr>
          <p:cNvPr id="70" name="Google Shape;70;g3074a2c21b7_0_7:notes">
            <a:extLst>
              <a:ext uri="{FF2B5EF4-FFF2-40B4-BE49-F238E27FC236}">
                <a16:creationId xmlns:a16="http://schemas.microsoft.com/office/drawing/2014/main" id="{CD3B18FD-2D8B-032B-23CC-6C2AC613754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074a2c21b7_0_7:notes">
            <a:extLst>
              <a:ext uri="{FF2B5EF4-FFF2-40B4-BE49-F238E27FC236}">
                <a16:creationId xmlns:a16="http://schemas.microsoft.com/office/drawing/2014/main" id="{6E4C0B4B-E988-0709-01F9-F0CAEDDB810B}"/>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 name="Google Shape;72;g3074a2c21b7_0_7:notes">
            <a:extLst>
              <a:ext uri="{FF2B5EF4-FFF2-40B4-BE49-F238E27FC236}">
                <a16:creationId xmlns:a16="http://schemas.microsoft.com/office/drawing/2014/main" id="{22AD06B8-E735-13A1-2913-B5C47F76F063}"/>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34</a:t>
            </a:fld>
            <a:endParaRPr/>
          </a:p>
        </p:txBody>
      </p:sp>
    </p:spTree>
    <p:extLst>
      <p:ext uri="{BB962C8B-B14F-4D97-AF65-F5344CB8AC3E}">
        <p14:creationId xmlns:p14="http://schemas.microsoft.com/office/powerpoint/2010/main" val="28449896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a:extLst>
            <a:ext uri="{FF2B5EF4-FFF2-40B4-BE49-F238E27FC236}">
              <a16:creationId xmlns:a16="http://schemas.microsoft.com/office/drawing/2014/main" id="{862303CA-3D81-933B-70E3-4D16BE38E000}"/>
            </a:ext>
          </a:extLst>
        </p:cNvPr>
        <p:cNvGrpSpPr/>
        <p:nvPr/>
      </p:nvGrpSpPr>
      <p:grpSpPr>
        <a:xfrm>
          <a:off x="0" y="0"/>
          <a:ext cx="0" cy="0"/>
          <a:chOff x="0" y="0"/>
          <a:chExt cx="0" cy="0"/>
        </a:xfrm>
      </p:grpSpPr>
      <p:sp>
        <p:nvSpPr>
          <p:cNvPr id="64" name="Google Shape;64;p3:notes">
            <a:extLst>
              <a:ext uri="{FF2B5EF4-FFF2-40B4-BE49-F238E27FC236}">
                <a16:creationId xmlns:a16="http://schemas.microsoft.com/office/drawing/2014/main" id="{BFE0B912-FB99-546D-7CE7-F06A4D5F221B}"/>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 name="Google Shape;65;p3:notes">
            <a:extLst>
              <a:ext uri="{FF2B5EF4-FFF2-40B4-BE49-F238E27FC236}">
                <a16:creationId xmlns:a16="http://schemas.microsoft.com/office/drawing/2014/main" id="{78417CC2-BBDC-E9A8-CDBE-D1980C9B3D5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97587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a:extLst>
            <a:ext uri="{FF2B5EF4-FFF2-40B4-BE49-F238E27FC236}">
              <a16:creationId xmlns:a16="http://schemas.microsoft.com/office/drawing/2014/main" id="{8022F45E-394D-A064-8A4C-2AC9C5C2EF36}"/>
            </a:ext>
          </a:extLst>
        </p:cNvPr>
        <p:cNvGrpSpPr/>
        <p:nvPr/>
      </p:nvGrpSpPr>
      <p:grpSpPr>
        <a:xfrm>
          <a:off x="0" y="0"/>
          <a:ext cx="0" cy="0"/>
          <a:chOff x="0" y="0"/>
          <a:chExt cx="0" cy="0"/>
        </a:xfrm>
      </p:grpSpPr>
      <p:sp>
        <p:nvSpPr>
          <p:cNvPr id="64" name="Google Shape;64;p3:notes">
            <a:extLst>
              <a:ext uri="{FF2B5EF4-FFF2-40B4-BE49-F238E27FC236}">
                <a16:creationId xmlns:a16="http://schemas.microsoft.com/office/drawing/2014/main" id="{7A226EEC-2839-B62A-6A6E-2152DC74E7D6}"/>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 name="Google Shape;65;p3:notes">
            <a:extLst>
              <a:ext uri="{FF2B5EF4-FFF2-40B4-BE49-F238E27FC236}">
                <a16:creationId xmlns:a16="http://schemas.microsoft.com/office/drawing/2014/main" id="{4349F137-29E2-7897-44C3-68B3D5161AF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60775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a:extLst>
            <a:ext uri="{FF2B5EF4-FFF2-40B4-BE49-F238E27FC236}">
              <a16:creationId xmlns:a16="http://schemas.microsoft.com/office/drawing/2014/main" id="{0C4FA97B-8DF0-A48D-9AB8-3275F8856420}"/>
            </a:ext>
          </a:extLst>
        </p:cNvPr>
        <p:cNvGrpSpPr/>
        <p:nvPr/>
      </p:nvGrpSpPr>
      <p:grpSpPr>
        <a:xfrm>
          <a:off x="0" y="0"/>
          <a:ext cx="0" cy="0"/>
          <a:chOff x="0" y="0"/>
          <a:chExt cx="0" cy="0"/>
        </a:xfrm>
      </p:grpSpPr>
      <p:sp>
        <p:nvSpPr>
          <p:cNvPr id="64" name="Google Shape;64;p3:notes">
            <a:extLst>
              <a:ext uri="{FF2B5EF4-FFF2-40B4-BE49-F238E27FC236}">
                <a16:creationId xmlns:a16="http://schemas.microsoft.com/office/drawing/2014/main" id="{78041C33-7334-58A6-046B-2D1CFB137C6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 name="Google Shape;65;p3:notes">
            <a:extLst>
              <a:ext uri="{FF2B5EF4-FFF2-40B4-BE49-F238E27FC236}">
                <a16:creationId xmlns:a16="http://schemas.microsoft.com/office/drawing/2014/main" id="{20B50577-F59E-5EA4-8CF3-661A5CACFBB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31084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a:extLst>
            <a:ext uri="{FF2B5EF4-FFF2-40B4-BE49-F238E27FC236}">
              <a16:creationId xmlns:a16="http://schemas.microsoft.com/office/drawing/2014/main" id="{3F187481-324D-DC62-166D-D3B0CDD70CD3}"/>
            </a:ext>
          </a:extLst>
        </p:cNvPr>
        <p:cNvGrpSpPr/>
        <p:nvPr/>
      </p:nvGrpSpPr>
      <p:grpSpPr>
        <a:xfrm>
          <a:off x="0" y="0"/>
          <a:ext cx="0" cy="0"/>
          <a:chOff x="0" y="0"/>
          <a:chExt cx="0" cy="0"/>
        </a:xfrm>
      </p:grpSpPr>
      <p:sp>
        <p:nvSpPr>
          <p:cNvPr id="64" name="Google Shape;64;p3:notes">
            <a:extLst>
              <a:ext uri="{FF2B5EF4-FFF2-40B4-BE49-F238E27FC236}">
                <a16:creationId xmlns:a16="http://schemas.microsoft.com/office/drawing/2014/main" id="{FDF55A48-618D-B15C-A5E1-2A9B77D84B2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 name="Google Shape;65;p3:notes">
            <a:extLst>
              <a:ext uri="{FF2B5EF4-FFF2-40B4-BE49-F238E27FC236}">
                <a16:creationId xmlns:a16="http://schemas.microsoft.com/office/drawing/2014/main" id="{98A62034-F4C2-D3FD-5071-DB7F5657E3B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14039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6A4DACC4-8E1C-BAC7-AD6C-ED82DFB032D0}"/>
            </a:ext>
          </a:extLst>
        </p:cNvPr>
        <p:cNvGrpSpPr/>
        <p:nvPr/>
      </p:nvGrpSpPr>
      <p:grpSpPr>
        <a:xfrm>
          <a:off x="0" y="0"/>
          <a:ext cx="0" cy="0"/>
          <a:chOff x="0" y="0"/>
          <a:chExt cx="0" cy="0"/>
        </a:xfrm>
      </p:grpSpPr>
      <p:sp>
        <p:nvSpPr>
          <p:cNvPr id="70" name="Google Shape;70;g3074a2c21b7_0_7:notes">
            <a:extLst>
              <a:ext uri="{FF2B5EF4-FFF2-40B4-BE49-F238E27FC236}">
                <a16:creationId xmlns:a16="http://schemas.microsoft.com/office/drawing/2014/main" id="{B4F9D878-0628-7E9C-7059-309F2357669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074a2c21b7_0_7:notes">
            <a:extLst>
              <a:ext uri="{FF2B5EF4-FFF2-40B4-BE49-F238E27FC236}">
                <a16:creationId xmlns:a16="http://schemas.microsoft.com/office/drawing/2014/main" id="{4DFACB18-0CC8-1BD3-85E3-E566BF3179C1}"/>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 name="Google Shape;72;g3074a2c21b7_0_7:notes">
            <a:extLst>
              <a:ext uri="{FF2B5EF4-FFF2-40B4-BE49-F238E27FC236}">
                <a16:creationId xmlns:a16="http://schemas.microsoft.com/office/drawing/2014/main" id="{9A680AF6-546C-14E1-FB46-71434D9DBC36}"/>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39</a:t>
            </a:fld>
            <a:endParaRPr/>
          </a:p>
        </p:txBody>
      </p:sp>
    </p:spTree>
    <p:extLst>
      <p:ext uri="{BB962C8B-B14F-4D97-AF65-F5344CB8AC3E}">
        <p14:creationId xmlns:p14="http://schemas.microsoft.com/office/powerpoint/2010/main" val="2043938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3d24d6328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3d24d63286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 name="Google Shape;61;g33d24d63286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a:extLst>
            <a:ext uri="{FF2B5EF4-FFF2-40B4-BE49-F238E27FC236}">
              <a16:creationId xmlns:a16="http://schemas.microsoft.com/office/drawing/2014/main" id="{9AB51DE2-E7A5-C74C-8777-700399FBBF26}"/>
            </a:ext>
          </a:extLst>
        </p:cNvPr>
        <p:cNvGrpSpPr/>
        <p:nvPr/>
      </p:nvGrpSpPr>
      <p:grpSpPr>
        <a:xfrm>
          <a:off x="0" y="0"/>
          <a:ext cx="0" cy="0"/>
          <a:chOff x="0" y="0"/>
          <a:chExt cx="0" cy="0"/>
        </a:xfrm>
      </p:grpSpPr>
      <p:sp>
        <p:nvSpPr>
          <p:cNvPr id="64" name="Google Shape;64;p3:notes">
            <a:extLst>
              <a:ext uri="{FF2B5EF4-FFF2-40B4-BE49-F238E27FC236}">
                <a16:creationId xmlns:a16="http://schemas.microsoft.com/office/drawing/2014/main" id="{EDD88543-FEBD-C0DA-29F9-40CFA0DA9D9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 name="Google Shape;65;p3:notes">
            <a:extLst>
              <a:ext uri="{FF2B5EF4-FFF2-40B4-BE49-F238E27FC236}">
                <a16:creationId xmlns:a16="http://schemas.microsoft.com/office/drawing/2014/main" id="{A6F14F8F-E47C-8A75-7711-882ED5503D7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55456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E0202539-132A-9D71-2E99-4A3A307E5F7C}"/>
            </a:ext>
          </a:extLst>
        </p:cNvPr>
        <p:cNvGrpSpPr/>
        <p:nvPr/>
      </p:nvGrpSpPr>
      <p:grpSpPr>
        <a:xfrm>
          <a:off x="0" y="0"/>
          <a:ext cx="0" cy="0"/>
          <a:chOff x="0" y="0"/>
          <a:chExt cx="0" cy="0"/>
        </a:xfrm>
      </p:grpSpPr>
      <p:sp>
        <p:nvSpPr>
          <p:cNvPr id="70" name="Google Shape;70;g3074a2c21b7_0_7:notes">
            <a:extLst>
              <a:ext uri="{FF2B5EF4-FFF2-40B4-BE49-F238E27FC236}">
                <a16:creationId xmlns:a16="http://schemas.microsoft.com/office/drawing/2014/main" id="{712431FC-6014-2661-3FF0-8E213CC05BB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074a2c21b7_0_7:notes">
            <a:extLst>
              <a:ext uri="{FF2B5EF4-FFF2-40B4-BE49-F238E27FC236}">
                <a16:creationId xmlns:a16="http://schemas.microsoft.com/office/drawing/2014/main" id="{C65C884C-2597-0D29-836E-BB99DFB3AC21}"/>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 name="Google Shape;72;g3074a2c21b7_0_7:notes">
            <a:extLst>
              <a:ext uri="{FF2B5EF4-FFF2-40B4-BE49-F238E27FC236}">
                <a16:creationId xmlns:a16="http://schemas.microsoft.com/office/drawing/2014/main" id="{2858577D-FBE4-5082-EDEB-9814D8914BDC}"/>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41</a:t>
            </a:fld>
            <a:endParaRPr/>
          </a:p>
        </p:txBody>
      </p:sp>
    </p:spTree>
    <p:extLst>
      <p:ext uri="{BB962C8B-B14F-4D97-AF65-F5344CB8AC3E}">
        <p14:creationId xmlns:p14="http://schemas.microsoft.com/office/powerpoint/2010/main" val="42663062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C63E5905-95FC-D560-4D59-21D17C902E29}"/>
            </a:ext>
          </a:extLst>
        </p:cNvPr>
        <p:cNvGrpSpPr/>
        <p:nvPr/>
      </p:nvGrpSpPr>
      <p:grpSpPr>
        <a:xfrm>
          <a:off x="0" y="0"/>
          <a:ext cx="0" cy="0"/>
          <a:chOff x="0" y="0"/>
          <a:chExt cx="0" cy="0"/>
        </a:xfrm>
      </p:grpSpPr>
      <p:sp>
        <p:nvSpPr>
          <p:cNvPr id="70" name="Google Shape;70;g3074a2c21b7_0_7:notes">
            <a:extLst>
              <a:ext uri="{FF2B5EF4-FFF2-40B4-BE49-F238E27FC236}">
                <a16:creationId xmlns:a16="http://schemas.microsoft.com/office/drawing/2014/main" id="{28DD3C31-E8FD-B213-9B6C-E8ED79E9187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074a2c21b7_0_7:notes">
            <a:extLst>
              <a:ext uri="{FF2B5EF4-FFF2-40B4-BE49-F238E27FC236}">
                <a16:creationId xmlns:a16="http://schemas.microsoft.com/office/drawing/2014/main" id="{DCD0C656-F131-4CF9-F1D9-C5D5E8EC750B}"/>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 name="Google Shape;72;g3074a2c21b7_0_7:notes">
            <a:extLst>
              <a:ext uri="{FF2B5EF4-FFF2-40B4-BE49-F238E27FC236}">
                <a16:creationId xmlns:a16="http://schemas.microsoft.com/office/drawing/2014/main" id="{0A3B1CAC-FAB5-9E80-EC6F-296613C9076F}"/>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42</a:t>
            </a:fld>
            <a:endParaRPr/>
          </a:p>
        </p:txBody>
      </p:sp>
    </p:spTree>
    <p:extLst>
      <p:ext uri="{BB962C8B-B14F-4D97-AF65-F5344CB8AC3E}">
        <p14:creationId xmlns:p14="http://schemas.microsoft.com/office/powerpoint/2010/main" val="34862627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a:extLst>
            <a:ext uri="{FF2B5EF4-FFF2-40B4-BE49-F238E27FC236}">
              <a16:creationId xmlns:a16="http://schemas.microsoft.com/office/drawing/2014/main" id="{7AB8A7BC-2723-271C-E7D7-DFB2721CC285}"/>
            </a:ext>
          </a:extLst>
        </p:cNvPr>
        <p:cNvGrpSpPr/>
        <p:nvPr/>
      </p:nvGrpSpPr>
      <p:grpSpPr>
        <a:xfrm>
          <a:off x="0" y="0"/>
          <a:ext cx="0" cy="0"/>
          <a:chOff x="0" y="0"/>
          <a:chExt cx="0" cy="0"/>
        </a:xfrm>
      </p:grpSpPr>
      <p:sp>
        <p:nvSpPr>
          <p:cNvPr id="64" name="Google Shape;64;p3:notes">
            <a:extLst>
              <a:ext uri="{FF2B5EF4-FFF2-40B4-BE49-F238E27FC236}">
                <a16:creationId xmlns:a16="http://schemas.microsoft.com/office/drawing/2014/main" id="{DFD46C4C-5EA8-33AB-A01D-EA9E2B13D59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 name="Google Shape;65;p3:notes">
            <a:extLst>
              <a:ext uri="{FF2B5EF4-FFF2-40B4-BE49-F238E27FC236}">
                <a16:creationId xmlns:a16="http://schemas.microsoft.com/office/drawing/2014/main" id="{E6C70FF0-F845-8D58-FB25-F4568934600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07371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62C2E7EA-32D1-15A8-DEC6-89EF79B7FD6B}"/>
            </a:ext>
          </a:extLst>
        </p:cNvPr>
        <p:cNvGrpSpPr/>
        <p:nvPr/>
      </p:nvGrpSpPr>
      <p:grpSpPr>
        <a:xfrm>
          <a:off x="0" y="0"/>
          <a:ext cx="0" cy="0"/>
          <a:chOff x="0" y="0"/>
          <a:chExt cx="0" cy="0"/>
        </a:xfrm>
      </p:grpSpPr>
      <p:sp>
        <p:nvSpPr>
          <p:cNvPr id="70" name="Google Shape;70;g3074a2c21b7_0_7:notes">
            <a:extLst>
              <a:ext uri="{FF2B5EF4-FFF2-40B4-BE49-F238E27FC236}">
                <a16:creationId xmlns:a16="http://schemas.microsoft.com/office/drawing/2014/main" id="{18955EA0-E76C-EE5E-2895-8B2B2656A99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074a2c21b7_0_7:notes">
            <a:extLst>
              <a:ext uri="{FF2B5EF4-FFF2-40B4-BE49-F238E27FC236}">
                <a16:creationId xmlns:a16="http://schemas.microsoft.com/office/drawing/2014/main" id="{44FF8B4C-1AEA-D875-0499-D8FD77022C2E}"/>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 name="Google Shape;72;g3074a2c21b7_0_7:notes">
            <a:extLst>
              <a:ext uri="{FF2B5EF4-FFF2-40B4-BE49-F238E27FC236}">
                <a16:creationId xmlns:a16="http://schemas.microsoft.com/office/drawing/2014/main" id="{3F7F7FC0-7FAC-BAD1-2B1F-8906FCDC60CA}"/>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44</a:t>
            </a:fld>
            <a:endParaRPr/>
          </a:p>
        </p:txBody>
      </p:sp>
    </p:spTree>
    <p:extLst>
      <p:ext uri="{BB962C8B-B14F-4D97-AF65-F5344CB8AC3E}">
        <p14:creationId xmlns:p14="http://schemas.microsoft.com/office/powerpoint/2010/main" val="3739815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a:extLst>
            <a:ext uri="{FF2B5EF4-FFF2-40B4-BE49-F238E27FC236}">
              <a16:creationId xmlns:a16="http://schemas.microsoft.com/office/drawing/2014/main" id="{79B9D2E1-69F9-A51B-5797-EB8DA204EDE0}"/>
            </a:ext>
          </a:extLst>
        </p:cNvPr>
        <p:cNvGrpSpPr/>
        <p:nvPr/>
      </p:nvGrpSpPr>
      <p:grpSpPr>
        <a:xfrm>
          <a:off x="0" y="0"/>
          <a:ext cx="0" cy="0"/>
          <a:chOff x="0" y="0"/>
          <a:chExt cx="0" cy="0"/>
        </a:xfrm>
      </p:grpSpPr>
      <p:sp>
        <p:nvSpPr>
          <p:cNvPr id="64" name="Google Shape;64;p3:notes">
            <a:extLst>
              <a:ext uri="{FF2B5EF4-FFF2-40B4-BE49-F238E27FC236}">
                <a16:creationId xmlns:a16="http://schemas.microsoft.com/office/drawing/2014/main" id="{62601886-1FF9-FE8F-998A-D8E3C6BAD6C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 name="Google Shape;65;p3:notes">
            <a:extLst>
              <a:ext uri="{FF2B5EF4-FFF2-40B4-BE49-F238E27FC236}">
                <a16:creationId xmlns:a16="http://schemas.microsoft.com/office/drawing/2014/main" id="{DA34C87C-EA13-FB47-3984-0B8F44D3E17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26238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84059B50-8581-0FBF-0082-120F61C3900A}"/>
            </a:ext>
          </a:extLst>
        </p:cNvPr>
        <p:cNvGrpSpPr/>
        <p:nvPr/>
      </p:nvGrpSpPr>
      <p:grpSpPr>
        <a:xfrm>
          <a:off x="0" y="0"/>
          <a:ext cx="0" cy="0"/>
          <a:chOff x="0" y="0"/>
          <a:chExt cx="0" cy="0"/>
        </a:xfrm>
      </p:grpSpPr>
      <p:sp>
        <p:nvSpPr>
          <p:cNvPr id="70" name="Google Shape;70;g3074a2c21b7_0_7:notes">
            <a:extLst>
              <a:ext uri="{FF2B5EF4-FFF2-40B4-BE49-F238E27FC236}">
                <a16:creationId xmlns:a16="http://schemas.microsoft.com/office/drawing/2014/main" id="{A83EC469-EDC5-6D35-4C51-9BCE8C40C1F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074a2c21b7_0_7:notes">
            <a:extLst>
              <a:ext uri="{FF2B5EF4-FFF2-40B4-BE49-F238E27FC236}">
                <a16:creationId xmlns:a16="http://schemas.microsoft.com/office/drawing/2014/main" id="{289385DD-0341-2745-C6A0-45035E85F3E6}"/>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 name="Google Shape;72;g3074a2c21b7_0_7:notes">
            <a:extLst>
              <a:ext uri="{FF2B5EF4-FFF2-40B4-BE49-F238E27FC236}">
                <a16:creationId xmlns:a16="http://schemas.microsoft.com/office/drawing/2014/main" id="{DDC1856A-E951-B0F6-B7EE-617F57D4D91F}"/>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46</a:t>
            </a:fld>
            <a:endParaRPr/>
          </a:p>
        </p:txBody>
      </p:sp>
    </p:spTree>
    <p:extLst>
      <p:ext uri="{BB962C8B-B14F-4D97-AF65-F5344CB8AC3E}">
        <p14:creationId xmlns:p14="http://schemas.microsoft.com/office/powerpoint/2010/main" val="28262807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a:extLst>
            <a:ext uri="{FF2B5EF4-FFF2-40B4-BE49-F238E27FC236}">
              <a16:creationId xmlns:a16="http://schemas.microsoft.com/office/drawing/2014/main" id="{788F93F4-367B-532F-090E-D513BC7AA920}"/>
            </a:ext>
          </a:extLst>
        </p:cNvPr>
        <p:cNvGrpSpPr/>
        <p:nvPr/>
      </p:nvGrpSpPr>
      <p:grpSpPr>
        <a:xfrm>
          <a:off x="0" y="0"/>
          <a:ext cx="0" cy="0"/>
          <a:chOff x="0" y="0"/>
          <a:chExt cx="0" cy="0"/>
        </a:xfrm>
      </p:grpSpPr>
      <p:sp>
        <p:nvSpPr>
          <p:cNvPr id="64" name="Google Shape;64;p3:notes">
            <a:extLst>
              <a:ext uri="{FF2B5EF4-FFF2-40B4-BE49-F238E27FC236}">
                <a16:creationId xmlns:a16="http://schemas.microsoft.com/office/drawing/2014/main" id="{4087BB1C-1CA7-6272-E2A0-679356ECA12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 name="Google Shape;65;p3:notes">
            <a:extLst>
              <a:ext uri="{FF2B5EF4-FFF2-40B4-BE49-F238E27FC236}">
                <a16:creationId xmlns:a16="http://schemas.microsoft.com/office/drawing/2014/main" id="{B51062CE-4791-B44C-C76B-062BED7A39D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57515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9CE98E66-2E4C-6F83-C25E-7BC08DCC9E04}"/>
            </a:ext>
          </a:extLst>
        </p:cNvPr>
        <p:cNvGrpSpPr/>
        <p:nvPr/>
      </p:nvGrpSpPr>
      <p:grpSpPr>
        <a:xfrm>
          <a:off x="0" y="0"/>
          <a:ext cx="0" cy="0"/>
          <a:chOff x="0" y="0"/>
          <a:chExt cx="0" cy="0"/>
        </a:xfrm>
      </p:grpSpPr>
      <p:sp>
        <p:nvSpPr>
          <p:cNvPr id="70" name="Google Shape;70;g3074a2c21b7_0_7:notes">
            <a:extLst>
              <a:ext uri="{FF2B5EF4-FFF2-40B4-BE49-F238E27FC236}">
                <a16:creationId xmlns:a16="http://schemas.microsoft.com/office/drawing/2014/main" id="{B318DC77-2E88-6CE4-4902-E8B27A443FA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074a2c21b7_0_7:notes">
            <a:extLst>
              <a:ext uri="{FF2B5EF4-FFF2-40B4-BE49-F238E27FC236}">
                <a16:creationId xmlns:a16="http://schemas.microsoft.com/office/drawing/2014/main" id="{8BF424F5-8748-3BC3-434C-940593D4C643}"/>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 name="Google Shape;72;g3074a2c21b7_0_7:notes">
            <a:extLst>
              <a:ext uri="{FF2B5EF4-FFF2-40B4-BE49-F238E27FC236}">
                <a16:creationId xmlns:a16="http://schemas.microsoft.com/office/drawing/2014/main" id="{ECD2B90F-0F02-62EB-1457-193C59950062}"/>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48</a:t>
            </a:fld>
            <a:endParaRPr/>
          </a:p>
        </p:txBody>
      </p:sp>
    </p:spTree>
    <p:extLst>
      <p:ext uri="{BB962C8B-B14F-4D97-AF65-F5344CB8AC3E}">
        <p14:creationId xmlns:p14="http://schemas.microsoft.com/office/powerpoint/2010/main" val="26758393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F49BB7BA-CEBE-B571-6F25-72F98E8FB5F7}"/>
            </a:ext>
          </a:extLst>
        </p:cNvPr>
        <p:cNvGrpSpPr/>
        <p:nvPr/>
      </p:nvGrpSpPr>
      <p:grpSpPr>
        <a:xfrm>
          <a:off x="0" y="0"/>
          <a:ext cx="0" cy="0"/>
          <a:chOff x="0" y="0"/>
          <a:chExt cx="0" cy="0"/>
        </a:xfrm>
      </p:grpSpPr>
      <p:sp>
        <p:nvSpPr>
          <p:cNvPr id="70" name="Google Shape;70;g3074a2c21b7_0_7:notes">
            <a:extLst>
              <a:ext uri="{FF2B5EF4-FFF2-40B4-BE49-F238E27FC236}">
                <a16:creationId xmlns:a16="http://schemas.microsoft.com/office/drawing/2014/main" id="{9086B4AD-CD3F-2927-7F62-2BA3EC5AAF2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074a2c21b7_0_7:notes">
            <a:extLst>
              <a:ext uri="{FF2B5EF4-FFF2-40B4-BE49-F238E27FC236}">
                <a16:creationId xmlns:a16="http://schemas.microsoft.com/office/drawing/2014/main" id="{1863D65B-9B7A-F525-103D-E6B67AF129E1}"/>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 name="Google Shape;72;g3074a2c21b7_0_7:notes">
            <a:extLst>
              <a:ext uri="{FF2B5EF4-FFF2-40B4-BE49-F238E27FC236}">
                <a16:creationId xmlns:a16="http://schemas.microsoft.com/office/drawing/2014/main" id="{84391B1B-7446-F8B3-40E6-D1430DA6983A}"/>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49</a:t>
            </a:fld>
            <a:endParaRPr/>
          </a:p>
        </p:txBody>
      </p:sp>
    </p:spTree>
    <p:extLst>
      <p:ext uri="{BB962C8B-B14F-4D97-AF65-F5344CB8AC3E}">
        <p14:creationId xmlns:p14="http://schemas.microsoft.com/office/powerpoint/2010/main" val="55073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a:extLst>
            <a:ext uri="{FF2B5EF4-FFF2-40B4-BE49-F238E27FC236}">
              <a16:creationId xmlns:a16="http://schemas.microsoft.com/office/drawing/2014/main" id="{A8B42611-710F-21FC-56E9-DD3BA4FB49B0}"/>
            </a:ext>
          </a:extLst>
        </p:cNvPr>
        <p:cNvGrpSpPr/>
        <p:nvPr/>
      </p:nvGrpSpPr>
      <p:grpSpPr>
        <a:xfrm>
          <a:off x="0" y="0"/>
          <a:ext cx="0" cy="0"/>
          <a:chOff x="0" y="0"/>
          <a:chExt cx="0" cy="0"/>
        </a:xfrm>
      </p:grpSpPr>
      <p:sp>
        <p:nvSpPr>
          <p:cNvPr id="59" name="Google Shape;59;g33d24d63286_0_0:notes">
            <a:extLst>
              <a:ext uri="{FF2B5EF4-FFF2-40B4-BE49-F238E27FC236}">
                <a16:creationId xmlns:a16="http://schemas.microsoft.com/office/drawing/2014/main" id="{4BF99824-8CE2-D6FF-F2AD-2A3D1D269E4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3d24d63286_0_0:notes">
            <a:extLst>
              <a:ext uri="{FF2B5EF4-FFF2-40B4-BE49-F238E27FC236}">
                <a16:creationId xmlns:a16="http://schemas.microsoft.com/office/drawing/2014/main" id="{9D530514-B716-7653-E4C0-057F5855D8AA}"/>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 name="Google Shape;61;g33d24d63286_0_0:notes">
            <a:extLst>
              <a:ext uri="{FF2B5EF4-FFF2-40B4-BE49-F238E27FC236}">
                <a16:creationId xmlns:a16="http://schemas.microsoft.com/office/drawing/2014/main" id="{E45E9702-15B7-02B9-EC50-CE7364090C85}"/>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5</a:t>
            </a:fld>
            <a:endParaRPr/>
          </a:p>
        </p:txBody>
      </p:sp>
    </p:spTree>
    <p:extLst>
      <p:ext uri="{BB962C8B-B14F-4D97-AF65-F5344CB8AC3E}">
        <p14:creationId xmlns:p14="http://schemas.microsoft.com/office/powerpoint/2010/main" val="21318137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318B9E1C-18F9-BFF8-0005-94CF6E133DE0}"/>
            </a:ext>
          </a:extLst>
        </p:cNvPr>
        <p:cNvGrpSpPr/>
        <p:nvPr/>
      </p:nvGrpSpPr>
      <p:grpSpPr>
        <a:xfrm>
          <a:off x="0" y="0"/>
          <a:ext cx="0" cy="0"/>
          <a:chOff x="0" y="0"/>
          <a:chExt cx="0" cy="0"/>
        </a:xfrm>
      </p:grpSpPr>
      <p:sp>
        <p:nvSpPr>
          <p:cNvPr id="70" name="Google Shape;70;g3074a2c21b7_0_7:notes">
            <a:extLst>
              <a:ext uri="{FF2B5EF4-FFF2-40B4-BE49-F238E27FC236}">
                <a16:creationId xmlns:a16="http://schemas.microsoft.com/office/drawing/2014/main" id="{43EAF675-7D85-88CA-E67B-AE95C3928E5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074a2c21b7_0_7:notes">
            <a:extLst>
              <a:ext uri="{FF2B5EF4-FFF2-40B4-BE49-F238E27FC236}">
                <a16:creationId xmlns:a16="http://schemas.microsoft.com/office/drawing/2014/main" id="{544EA086-0E4B-93D3-FAF9-36AC808AF727}"/>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 name="Google Shape;72;g3074a2c21b7_0_7:notes">
            <a:extLst>
              <a:ext uri="{FF2B5EF4-FFF2-40B4-BE49-F238E27FC236}">
                <a16:creationId xmlns:a16="http://schemas.microsoft.com/office/drawing/2014/main" id="{B3376495-AFB0-16BF-6000-5DDAEA033839}"/>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50</a:t>
            </a:fld>
            <a:endParaRPr/>
          </a:p>
        </p:txBody>
      </p:sp>
    </p:spTree>
    <p:extLst>
      <p:ext uri="{BB962C8B-B14F-4D97-AF65-F5344CB8AC3E}">
        <p14:creationId xmlns:p14="http://schemas.microsoft.com/office/powerpoint/2010/main" val="26334362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a:extLst>
            <a:ext uri="{FF2B5EF4-FFF2-40B4-BE49-F238E27FC236}">
              <a16:creationId xmlns:a16="http://schemas.microsoft.com/office/drawing/2014/main" id="{04FD3A8F-9749-4877-E142-AFE54ACCCB2F}"/>
            </a:ext>
          </a:extLst>
        </p:cNvPr>
        <p:cNvGrpSpPr/>
        <p:nvPr/>
      </p:nvGrpSpPr>
      <p:grpSpPr>
        <a:xfrm>
          <a:off x="0" y="0"/>
          <a:ext cx="0" cy="0"/>
          <a:chOff x="0" y="0"/>
          <a:chExt cx="0" cy="0"/>
        </a:xfrm>
      </p:grpSpPr>
      <p:sp>
        <p:nvSpPr>
          <p:cNvPr id="64" name="Google Shape;64;p3:notes">
            <a:extLst>
              <a:ext uri="{FF2B5EF4-FFF2-40B4-BE49-F238E27FC236}">
                <a16:creationId xmlns:a16="http://schemas.microsoft.com/office/drawing/2014/main" id="{5CE94A24-3253-E442-E11F-A7D33DD1E356}"/>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 name="Google Shape;65;p3:notes">
            <a:extLst>
              <a:ext uri="{FF2B5EF4-FFF2-40B4-BE49-F238E27FC236}">
                <a16:creationId xmlns:a16="http://schemas.microsoft.com/office/drawing/2014/main" id="{A8B64698-BD21-DC76-27BB-9F686EF4FFB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82019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F8E22AF2-2104-B28A-C19F-5890F6A44545}"/>
            </a:ext>
          </a:extLst>
        </p:cNvPr>
        <p:cNvGrpSpPr/>
        <p:nvPr/>
      </p:nvGrpSpPr>
      <p:grpSpPr>
        <a:xfrm>
          <a:off x="0" y="0"/>
          <a:ext cx="0" cy="0"/>
          <a:chOff x="0" y="0"/>
          <a:chExt cx="0" cy="0"/>
        </a:xfrm>
      </p:grpSpPr>
      <p:sp>
        <p:nvSpPr>
          <p:cNvPr id="70" name="Google Shape;70;g3074a2c21b7_0_7:notes">
            <a:extLst>
              <a:ext uri="{FF2B5EF4-FFF2-40B4-BE49-F238E27FC236}">
                <a16:creationId xmlns:a16="http://schemas.microsoft.com/office/drawing/2014/main" id="{DB42FE8E-B05A-1471-CCFC-865725B2536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074a2c21b7_0_7:notes">
            <a:extLst>
              <a:ext uri="{FF2B5EF4-FFF2-40B4-BE49-F238E27FC236}">
                <a16:creationId xmlns:a16="http://schemas.microsoft.com/office/drawing/2014/main" id="{5B1C25E7-F3CD-FCB9-BC7B-C656FDBCE4D0}"/>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 name="Google Shape;72;g3074a2c21b7_0_7:notes">
            <a:extLst>
              <a:ext uri="{FF2B5EF4-FFF2-40B4-BE49-F238E27FC236}">
                <a16:creationId xmlns:a16="http://schemas.microsoft.com/office/drawing/2014/main" id="{46D8CEF0-7806-03FD-89B3-52D724EA6D7B}"/>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52</a:t>
            </a:fld>
            <a:endParaRPr/>
          </a:p>
        </p:txBody>
      </p:sp>
    </p:spTree>
    <p:extLst>
      <p:ext uri="{BB962C8B-B14F-4D97-AF65-F5344CB8AC3E}">
        <p14:creationId xmlns:p14="http://schemas.microsoft.com/office/powerpoint/2010/main" val="280876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a:extLst>
            <a:ext uri="{FF2B5EF4-FFF2-40B4-BE49-F238E27FC236}">
              <a16:creationId xmlns:a16="http://schemas.microsoft.com/office/drawing/2014/main" id="{198CD0D9-705B-8839-64A8-B2D65E781E7F}"/>
            </a:ext>
          </a:extLst>
        </p:cNvPr>
        <p:cNvGrpSpPr/>
        <p:nvPr/>
      </p:nvGrpSpPr>
      <p:grpSpPr>
        <a:xfrm>
          <a:off x="0" y="0"/>
          <a:ext cx="0" cy="0"/>
          <a:chOff x="0" y="0"/>
          <a:chExt cx="0" cy="0"/>
        </a:xfrm>
      </p:grpSpPr>
      <p:sp>
        <p:nvSpPr>
          <p:cNvPr id="74" name="Google Shape;74;g377f68f5fb1_0_19:notes">
            <a:extLst>
              <a:ext uri="{FF2B5EF4-FFF2-40B4-BE49-F238E27FC236}">
                <a16:creationId xmlns:a16="http://schemas.microsoft.com/office/drawing/2014/main" id="{F5988F22-4E4D-F652-32E8-AEBEEBD9C8B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377f68f5fb1_0_19:notes">
            <a:extLst>
              <a:ext uri="{FF2B5EF4-FFF2-40B4-BE49-F238E27FC236}">
                <a16:creationId xmlns:a16="http://schemas.microsoft.com/office/drawing/2014/main" id="{609DBCEA-B6A6-DDAA-CE43-651359928E1E}"/>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 name="Google Shape;76;g377f68f5fb1_0_19:notes">
            <a:extLst>
              <a:ext uri="{FF2B5EF4-FFF2-40B4-BE49-F238E27FC236}">
                <a16:creationId xmlns:a16="http://schemas.microsoft.com/office/drawing/2014/main" id="{C5544A30-2CF4-0C19-DFF8-34E4648CFA63}"/>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6</a:t>
            </a:fld>
            <a:endParaRPr/>
          </a:p>
        </p:txBody>
      </p:sp>
    </p:spTree>
    <p:extLst>
      <p:ext uri="{BB962C8B-B14F-4D97-AF65-F5344CB8AC3E}">
        <p14:creationId xmlns:p14="http://schemas.microsoft.com/office/powerpoint/2010/main" val="1719276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a:extLst>
            <a:ext uri="{FF2B5EF4-FFF2-40B4-BE49-F238E27FC236}">
              <a16:creationId xmlns:a16="http://schemas.microsoft.com/office/drawing/2014/main" id="{BA68D592-C14F-D9FE-BF8C-8459DED6687A}"/>
            </a:ext>
          </a:extLst>
        </p:cNvPr>
        <p:cNvGrpSpPr/>
        <p:nvPr/>
      </p:nvGrpSpPr>
      <p:grpSpPr>
        <a:xfrm>
          <a:off x="0" y="0"/>
          <a:ext cx="0" cy="0"/>
          <a:chOff x="0" y="0"/>
          <a:chExt cx="0" cy="0"/>
        </a:xfrm>
      </p:grpSpPr>
      <p:sp>
        <p:nvSpPr>
          <p:cNvPr id="74" name="Google Shape;74;g377f68f5fb1_0_19:notes">
            <a:extLst>
              <a:ext uri="{FF2B5EF4-FFF2-40B4-BE49-F238E27FC236}">
                <a16:creationId xmlns:a16="http://schemas.microsoft.com/office/drawing/2014/main" id="{88B9BFC8-C750-4D7F-8AC0-F3F887E7BB0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377f68f5fb1_0_19:notes">
            <a:extLst>
              <a:ext uri="{FF2B5EF4-FFF2-40B4-BE49-F238E27FC236}">
                <a16:creationId xmlns:a16="http://schemas.microsoft.com/office/drawing/2014/main" id="{6FCE3E17-C347-5DEF-3A20-50C785514806}"/>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 name="Google Shape;76;g377f68f5fb1_0_19:notes">
            <a:extLst>
              <a:ext uri="{FF2B5EF4-FFF2-40B4-BE49-F238E27FC236}">
                <a16:creationId xmlns:a16="http://schemas.microsoft.com/office/drawing/2014/main" id="{CC6341F2-36CF-298F-665D-C932AC3303B1}"/>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7</a:t>
            </a:fld>
            <a:endParaRPr/>
          </a:p>
        </p:txBody>
      </p:sp>
    </p:spTree>
    <p:extLst>
      <p:ext uri="{BB962C8B-B14F-4D97-AF65-F5344CB8AC3E}">
        <p14:creationId xmlns:p14="http://schemas.microsoft.com/office/powerpoint/2010/main" val="2233408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77f68f5fb1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77f68f5fb1_0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g377f68f5fb1_0_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a:extLst>
            <a:ext uri="{FF2B5EF4-FFF2-40B4-BE49-F238E27FC236}">
              <a16:creationId xmlns:a16="http://schemas.microsoft.com/office/drawing/2014/main" id="{D4415ECB-56A8-21FD-FC46-B4EA302B8F23}"/>
            </a:ext>
          </a:extLst>
        </p:cNvPr>
        <p:cNvGrpSpPr/>
        <p:nvPr/>
      </p:nvGrpSpPr>
      <p:grpSpPr>
        <a:xfrm>
          <a:off x="0" y="0"/>
          <a:ext cx="0" cy="0"/>
          <a:chOff x="0" y="0"/>
          <a:chExt cx="0" cy="0"/>
        </a:xfrm>
      </p:grpSpPr>
      <p:sp>
        <p:nvSpPr>
          <p:cNvPr id="67" name="Google Shape;67;g377f68f5fb1_0_27:notes">
            <a:extLst>
              <a:ext uri="{FF2B5EF4-FFF2-40B4-BE49-F238E27FC236}">
                <a16:creationId xmlns:a16="http://schemas.microsoft.com/office/drawing/2014/main" id="{708B6DE7-161A-D6D0-26AF-ED190F5A929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77f68f5fb1_0_27:notes">
            <a:extLst>
              <a:ext uri="{FF2B5EF4-FFF2-40B4-BE49-F238E27FC236}">
                <a16:creationId xmlns:a16="http://schemas.microsoft.com/office/drawing/2014/main" id="{55978B9B-6B3B-29AA-B03E-72B0EB4FCDE7}"/>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g377f68f5fb1_0_27:notes">
            <a:extLst>
              <a:ext uri="{FF2B5EF4-FFF2-40B4-BE49-F238E27FC236}">
                <a16:creationId xmlns:a16="http://schemas.microsoft.com/office/drawing/2014/main" id="{A8001F38-AC07-B18E-FB01-A1F783F7AB55}"/>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de-DE"/>
              <a:t>9</a:t>
            </a:fld>
            <a:endParaRPr/>
          </a:p>
        </p:txBody>
      </p:sp>
    </p:spTree>
    <p:extLst>
      <p:ext uri="{BB962C8B-B14F-4D97-AF65-F5344CB8AC3E}">
        <p14:creationId xmlns:p14="http://schemas.microsoft.com/office/powerpoint/2010/main" val="774511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cSld name="Title">
    <p:spTree>
      <p:nvGrpSpPr>
        <p:cNvPr id="1" name="Shape 17"/>
        <p:cNvGrpSpPr/>
        <p:nvPr/>
      </p:nvGrpSpPr>
      <p:grpSpPr>
        <a:xfrm>
          <a:off x="0" y="0"/>
          <a:ext cx="0" cy="0"/>
          <a:chOff x="0" y="0"/>
          <a:chExt cx="0" cy="0"/>
        </a:xfrm>
      </p:grpSpPr>
      <p:sp>
        <p:nvSpPr>
          <p:cNvPr id="18" name="Google Shape;18;p2"/>
          <p:cNvSpPr txBox="1">
            <a:spLocks noGrp="1"/>
          </p:cNvSpPr>
          <p:nvPr>
            <p:ph type="ctrTitle"/>
          </p:nvPr>
        </p:nvSpPr>
        <p:spPr>
          <a:xfrm>
            <a:off x="1849350" y="2592500"/>
            <a:ext cx="8459100" cy="15345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lt1"/>
              </a:buClr>
              <a:buSzPts val="5200"/>
              <a:buNone/>
              <a:defRPr sz="52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19" name="Google Shape;19;p2"/>
          <p:cNvSpPr txBox="1">
            <a:spLocks noGrp="1"/>
          </p:cNvSpPr>
          <p:nvPr>
            <p:ph type="subTitle" idx="1"/>
          </p:nvPr>
        </p:nvSpPr>
        <p:spPr>
          <a:xfrm>
            <a:off x="1849350" y="4394175"/>
            <a:ext cx="8459100" cy="943800"/>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lt1"/>
              </a:buClr>
              <a:buSzPts val="2400"/>
              <a:buFont typeface="Lucida Sans"/>
              <a:buNone/>
              <a:defRPr sz="2400">
                <a:solidFill>
                  <a:schemeClr val="lt1"/>
                </a:solidFill>
                <a:latin typeface="Lucida Sans"/>
                <a:ea typeface="Lucida Sans"/>
                <a:cs typeface="Lucida Sans"/>
                <a:sym typeface="Lucida Sans"/>
              </a:defRPr>
            </a:lvl1pPr>
            <a:lvl2pPr lvl="1" algn="ctr">
              <a:lnSpc>
                <a:spcPct val="90000"/>
              </a:lnSpc>
              <a:spcBef>
                <a:spcPts val="500"/>
              </a:spcBef>
              <a:spcAft>
                <a:spcPts val="0"/>
              </a:spcAft>
              <a:buClr>
                <a:srgbClr val="D8D8D8"/>
              </a:buClr>
              <a:buSzPts val="2000"/>
              <a:buNone/>
              <a:defRPr sz="2000"/>
            </a:lvl2pPr>
            <a:lvl3pPr lvl="2" algn="ctr">
              <a:lnSpc>
                <a:spcPct val="90000"/>
              </a:lnSpc>
              <a:spcBef>
                <a:spcPts val="500"/>
              </a:spcBef>
              <a:spcAft>
                <a:spcPts val="0"/>
              </a:spcAft>
              <a:buClr>
                <a:srgbClr val="D8D8D8"/>
              </a:buClr>
              <a:buSzPts val="1800"/>
              <a:buNone/>
              <a:defRPr sz="1800"/>
            </a:lvl3pPr>
            <a:lvl4pPr lvl="3" algn="ctr">
              <a:lnSpc>
                <a:spcPct val="90000"/>
              </a:lnSpc>
              <a:spcBef>
                <a:spcPts val="500"/>
              </a:spcBef>
              <a:spcAft>
                <a:spcPts val="0"/>
              </a:spcAft>
              <a:buClr>
                <a:srgbClr val="D8D8D8"/>
              </a:buClr>
              <a:buSzPts val="1600"/>
              <a:buNone/>
              <a:defRPr sz="1600"/>
            </a:lvl4pPr>
            <a:lvl5pPr lvl="4" algn="ctr">
              <a:lnSpc>
                <a:spcPct val="90000"/>
              </a:lnSpc>
              <a:spcBef>
                <a:spcPts val="500"/>
              </a:spcBef>
              <a:spcAft>
                <a:spcPts val="0"/>
              </a:spcAft>
              <a:buClr>
                <a:srgbClr val="D8D8D8"/>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168500" y="77826"/>
            <a:ext cx="8162100" cy="4953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D8D8D8"/>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a:t>
            </a:fld>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p:nvPr/>
        </p:nvSpPr>
        <p:spPr>
          <a:xfrm>
            <a:off x="0" y="681038"/>
            <a:ext cx="12192000" cy="617696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6" name="Google Shape;26;p3"/>
          <p:cNvSpPr txBox="1">
            <a:spLocks noGrp="1"/>
          </p:cNvSpPr>
          <p:nvPr>
            <p:ph type="body" idx="1"/>
          </p:nvPr>
        </p:nvSpPr>
        <p:spPr>
          <a:xfrm>
            <a:off x="838200" y="989814"/>
            <a:ext cx="4949858" cy="5187149"/>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3A3A3A"/>
              </a:buClr>
              <a:buSzPts val="2800"/>
              <a:buChar char="•"/>
              <a:defRPr>
                <a:solidFill>
                  <a:srgbClr val="3A3A3A"/>
                </a:solidFill>
              </a:defRPr>
            </a:lvl1pPr>
            <a:lvl2pPr marL="914400" lvl="1" indent="-381000" algn="l">
              <a:lnSpc>
                <a:spcPct val="90000"/>
              </a:lnSpc>
              <a:spcBef>
                <a:spcPts val="500"/>
              </a:spcBef>
              <a:spcAft>
                <a:spcPts val="0"/>
              </a:spcAft>
              <a:buClr>
                <a:srgbClr val="3A3A3A"/>
              </a:buClr>
              <a:buSzPts val="2400"/>
              <a:buChar char="•"/>
              <a:defRPr>
                <a:solidFill>
                  <a:srgbClr val="3A3A3A"/>
                </a:solidFill>
              </a:defRPr>
            </a:lvl2pPr>
            <a:lvl3pPr marL="1371600" lvl="2" indent="-355600" algn="l">
              <a:lnSpc>
                <a:spcPct val="90000"/>
              </a:lnSpc>
              <a:spcBef>
                <a:spcPts val="500"/>
              </a:spcBef>
              <a:spcAft>
                <a:spcPts val="0"/>
              </a:spcAft>
              <a:buClr>
                <a:srgbClr val="3A3A3A"/>
              </a:buClr>
              <a:buSzPts val="2000"/>
              <a:buChar char="•"/>
              <a:defRPr>
                <a:solidFill>
                  <a:srgbClr val="3A3A3A"/>
                </a:solidFill>
              </a:defRPr>
            </a:lvl3pPr>
            <a:lvl4pPr marL="1828800" lvl="3" indent="-342900" algn="l">
              <a:lnSpc>
                <a:spcPct val="90000"/>
              </a:lnSpc>
              <a:spcBef>
                <a:spcPts val="500"/>
              </a:spcBef>
              <a:spcAft>
                <a:spcPts val="0"/>
              </a:spcAft>
              <a:buClr>
                <a:srgbClr val="3A3A3A"/>
              </a:buClr>
              <a:buSzPts val="1800"/>
              <a:buChar char="•"/>
              <a:defRPr>
                <a:solidFill>
                  <a:srgbClr val="3A3A3A"/>
                </a:solidFill>
              </a:defRPr>
            </a:lvl4pPr>
            <a:lvl5pPr marL="2286000" lvl="4" indent="-342900" algn="l">
              <a:lnSpc>
                <a:spcPct val="90000"/>
              </a:lnSpc>
              <a:spcBef>
                <a:spcPts val="500"/>
              </a:spcBef>
              <a:spcAft>
                <a:spcPts val="0"/>
              </a:spcAft>
              <a:buClr>
                <a:srgbClr val="3A3A3A"/>
              </a:buClr>
              <a:buSzPts val="1800"/>
              <a:buChar char="•"/>
              <a:defRPr>
                <a:solidFill>
                  <a:srgbClr val="3A3A3A"/>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 name="Google Shape;27;p3"/>
          <p:cNvSpPr txBox="1">
            <a:spLocks noGrp="1"/>
          </p:cNvSpPr>
          <p:nvPr>
            <p:ph type="body" idx="2"/>
          </p:nvPr>
        </p:nvSpPr>
        <p:spPr>
          <a:xfrm>
            <a:off x="6135671" y="989814"/>
            <a:ext cx="4949858" cy="5187149"/>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3A3A3A"/>
              </a:buClr>
              <a:buSzPts val="2800"/>
              <a:buChar char="•"/>
              <a:defRPr>
                <a:solidFill>
                  <a:srgbClr val="3A3A3A"/>
                </a:solidFill>
              </a:defRPr>
            </a:lvl1pPr>
            <a:lvl2pPr marL="914400" lvl="1" indent="-381000" algn="l">
              <a:lnSpc>
                <a:spcPct val="90000"/>
              </a:lnSpc>
              <a:spcBef>
                <a:spcPts val="500"/>
              </a:spcBef>
              <a:spcAft>
                <a:spcPts val="0"/>
              </a:spcAft>
              <a:buClr>
                <a:srgbClr val="3A3A3A"/>
              </a:buClr>
              <a:buSzPts val="2400"/>
              <a:buChar char="•"/>
              <a:defRPr>
                <a:solidFill>
                  <a:srgbClr val="3A3A3A"/>
                </a:solidFill>
              </a:defRPr>
            </a:lvl2pPr>
            <a:lvl3pPr marL="1371600" lvl="2" indent="-355600" algn="l">
              <a:lnSpc>
                <a:spcPct val="90000"/>
              </a:lnSpc>
              <a:spcBef>
                <a:spcPts val="500"/>
              </a:spcBef>
              <a:spcAft>
                <a:spcPts val="0"/>
              </a:spcAft>
              <a:buClr>
                <a:srgbClr val="3A3A3A"/>
              </a:buClr>
              <a:buSzPts val="2000"/>
              <a:buChar char="•"/>
              <a:defRPr>
                <a:solidFill>
                  <a:srgbClr val="3A3A3A"/>
                </a:solidFill>
              </a:defRPr>
            </a:lvl3pPr>
            <a:lvl4pPr marL="1828800" lvl="3" indent="-342900" algn="l">
              <a:lnSpc>
                <a:spcPct val="90000"/>
              </a:lnSpc>
              <a:spcBef>
                <a:spcPts val="500"/>
              </a:spcBef>
              <a:spcAft>
                <a:spcPts val="0"/>
              </a:spcAft>
              <a:buClr>
                <a:srgbClr val="3A3A3A"/>
              </a:buClr>
              <a:buSzPts val="1800"/>
              <a:buChar char="•"/>
              <a:defRPr>
                <a:solidFill>
                  <a:srgbClr val="3A3A3A"/>
                </a:solidFill>
              </a:defRPr>
            </a:lvl4pPr>
            <a:lvl5pPr marL="2286000" lvl="4" indent="-342900" algn="l">
              <a:lnSpc>
                <a:spcPct val="90000"/>
              </a:lnSpc>
              <a:spcBef>
                <a:spcPts val="500"/>
              </a:spcBef>
              <a:spcAft>
                <a:spcPts val="0"/>
              </a:spcAft>
              <a:buClr>
                <a:srgbClr val="3A3A3A"/>
              </a:buClr>
              <a:buSzPts val="1800"/>
              <a:buChar char="•"/>
              <a:defRPr>
                <a:solidFill>
                  <a:srgbClr val="3A3A3A"/>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168500" y="77826"/>
            <a:ext cx="8162100" cy="4953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D8D8D8"/>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a:t>
            </a:fld>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p:nvPr/>
        </p:nvSpPr>
        <p:spPr>
          <a:xfrm>
            <a:off x="0" y="681038"/>
            <a:ext cx="12192000" cy="617696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4" name="Google Shape;34;p4"/>
          <p:cNvSpPr txBox="1">
            <a:spLocks noGrp="1"/>
          </p:cNvSpPr>
          <p:nvPr>
            <p:ph type="body" idx="1"/>
          </p:nvPr>
        </p:nvSpPr>
        <p:spPr>
          <a:xfrm>
            <a:off x="838200" y="989814"/>
            <a:ext cx="10515600" cy="5187149"/>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3A3A3A"/>
              </a:buClr>
              <a:buSzPts val="2800"/>
              <a:buChar char="•"/>
              <a:defRPr>
                <a:solidFill>
                  <a:srgbClr val="3A3A3A"/>
                </a:solidFill>
              </a:defRPr>
            </a:lvl1pPr>
            <a:lvl2pPr marL="914400" lvl="1" indent="-381000" algn="l">
              <a:lnSpc>
                <a:spcPct val="90000"/>
              </a:lnSpc>
              <a:spcBef>
                <a:spcPts val="500"/>
              </a:spcBef>
              <a:spcAft>
                <a:spcPts val="0"/>
              </a:spcAft>
              <a:buClr>
                <a:srgbClr val="3A3A3A"/>
              </a:buClr>
              <a:buSzPts val="2400"/>
              <a:buChar char="•"/>
              <a:defRPr>
                <a:solidFill>
                  <a:srgbClr val="3A3A3A"/>
                </a:solidFill>
              </a:defRPr>
            </a:lvl2pPr>
            <a:lvl3pPr marL="1371600" lvl="2" indent="-355600" algn="l">
              <a:lnSpc>
                <a:spcPct val="90000"/>
              </a:lnSpc>
              <a:spcBef>
                <a:spcPts val="500"/>
              </a:spcBef>
              <a:spcAft>
                <a:spcPts val="0"/>
              </a:spcAft>
              <a:buClr>
                <a:srgbClr val="3A3A3A"/>
              </a:buClr>
              <a:buSzPts val="2000"/>
              <a:buChar char="•"/>
              <a:defRPr>
                <a:solidFill>
                  <a:srgbClr val="3A3A3A"/>
                </a:solidFill>
              </a:defRPr>
            </a:lvl3pPr>
            <a:lvl4pPr marL="1828800" lvl="3" indent="-342900" algn="l">
              <a:lnSpc>
                <a:spcPct val="90000"/>
              </a:lnSpc>
              <a:spcBef>
                <a:spcPts val="500"/>
              </a:spcBef>
              <a:spcAft>
                <a:spcPts val="0"/>
              </a:spcAft>
              <a:buClr>
                <a:srgbClr val="3A3A3A"/>
              </a:buClr>
              <a:buSzPts val="1800"/>
              <a:buChar char="•"/>
              <a:defRPr>
                <a:solidFill>
                  <a:srgbClr val="3A3A3A"/>
                </a:solidFill>
              </a:defRPr>
            </a:lvl4pPr>
            <a:lvl5pPr marL="2286000" lvl="4" indent="-342900" algn="l">
              <a:lnSpc>
                <a:spcPct val="90000"/>
              </a:lnSpc>
              <a:spcBef>
                <a:spcPts val="500"/>
              </a:spcBef>
              <a:spcAft>
                <a:spcPts val="0"/>
              </a:spcAft>
              <a:buClr>
                <a:srgbClr val="3A3A3A"/>
              </a:buClr>
              <a:buSzPts val="1800"/>
              <a:buChar char="•"/>
              <a:defRPr>
                <a:solidFill>
                  <a:srgbClr val="3A3A3A"/>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eedback">
  <p:cSld name="Feedback_1_1">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168500" y="77826"/>
            <a:ext cx="8162100" cy="4953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D8D8D8"/>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a:t>
            </a:fld>
            <a:endParaRPr/>
          </a:p>
        </p:txBody>
      </p:sp>
      <p:sp>
        <p:nvSpPr>
          <p:cNvPr id="38" name="Google Shape;38;p5"/>
          <p:cNvSpPr>
            <a:spLocks noGrp="1"/>
          </p:cNvSpPr>
          <p:nvPr>
            <p:ph type="pic" idx="2"/>
          </p:nvPr>
        </p:nvSpPr>
        <p:spPr>
          <a:xfrm>
            <a:off x="3581400" y="1026350"/>
            <a:ext cx="4859700" cy="48597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Feedback light background">
  <p:cSld name="Feedback_2">
    <p:spTree>
      <p:nvGrpSpPr>
        <p:cNvPr id="1" name="Shape 39"/>
        <p:cNvGrpSpPr/>
        <p:nvPr/>
      </p:nvGrpSpPr>
      <p:grpSpPr>
        <a:xfrm>
          <a:off x="0" y="0"/>
          <a:ext cx="0" cy="0"/>
          <a:chOff x="0" y="0"/>
          <a:chExt cx="0" cy="0"/>
        </a:xfrm>
      </p:grpSpPr>
      <p:sp>
        <p:nvSpPr>
          <p:cNvPr id="40" name="Google Shape;40;p6"/>
          <p:cNvSpPr/>
          <p:nvPr/>
        </p:nvSpPr>
        <p:spPr>
          <a:xfrm>
            <a:off x="0" y="682975"/>
            <a:ext cx="12192000" cy="55266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1" name="Google Shape;41;p6"/>
          <p:cNvSpPr txBox="1">
            <a:spLocks noGrp="1"/>
          </p:cNvSpPr>
          <p:nvPr>
            <p:ph type="title"/>
          </p:nvPr>
        </p:nvSpPr>
        <p:spPr>
          <a:xfrm>
            <a:off x="168500" y="77826"/>
            <a:ext cx="8162100" cy="4953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D8D8D8"/>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a:spLocks noGrp="1"/>
          </p:cNvSpPr>
          <p:nvPr>
            <p:ph type="pic" idx="2"/>
          </p:nvPr>
        </p:nvSpPr>
        <p:spPr>
          <a:xfrm>
            <a:off x="3581400" y="1026350"/>
            <a:ext cx="4859700" cy="4859700"/>
          </a:xfrm>
          <a:prstGeom prst="rect">
            <a:avLst/>
          </a:prstGeom>
          <a:noFill/>
          <a:ln>
            <a:noFill/>
          </a:ln>
        </p:spPr>
      </p:sp>
      <p:sp>
        <p:nvSpPr>
          <p:cNvPr id="43" name="Google Shape;43;p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type="secHead">
  <p:cSld name="SECTION_HEADER">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831850" y="1603376"/>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D8D8D8"/>
              </a:buClr>
              <a:buSzPts val="5200"/>
              <a:buFont typeface="Play"/>
              <a:buNone/>
              <a:defRPr sz="5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400"/>
              <a:buNone/>
              <a:defRPr sz="24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47" name="Google Shape;47;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itle page" type="titleOnly">
  <p:cSld name="TITLE_ONLY">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68500" y="77826"/>
            <a:ext cx="8162100" cy="4953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D8D8D8"/>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91C75"/>
        </a:solidFill>
        <a:effectLst/>
      </p:bgPr>
    </p:bg>
    <p:spTree>
      <p:nvGrpSpPr>
        <p:cNvPr id="1" name="Shape 9"/>
        <p:cNvGrpSpPr/>
        <p:nvPr/>
      </p:nvGrpSpPr>
      <p:grpSpPr>
        <a:xfrm>
          <a:off x="0" y="0"/>
          <a:ext cx="0" cy="0"/>
          <a:chOff x="0" y="0"/>
          <a:chExt cx="0" cy="0"/>
        </a:xfrm>
      </p:grpSpPr>
      <p:pic>
        <p:nvPicPr>
          <p:cNvPr id="10" name="Google Shape;10;p1" descr="Simple background of a powerpoint presentation with purplish blue color. Make sure to have the outline of the Wireshark fin logo, all is filled in with a solid gradient color. Keep it simple but sleek, no text, just gradient colors, similar to the existing background in this project. Looks great but NO TEXT WHATSOEVER. Also have the fin logo be huge and overflowing over the edges of the image. Make the fin even bigger so it overflows, and blend in with the purple gradient background well"/>
          <p:cNvPicPr preferRelativeResize="0"/>
          <p:nvPr/>
        </p:nvPicPr>
        <p:blipFill>
          <a:blip r:embed="rId9">
            <a:alphaModFix amt="20000"/>
          </a:blip>
          <a:stretch>
            <a:fillRect/>
          </a:stretch>
        </p:blipFill>
        <p:spPr>
          <a:xfrm>
            <a:off x="9575" y="-17975"/>
            <a:ext cx="12192000" cy="6858000"/>
          </a:xfrm>
          <a:prstGeom prst="rect">
            <a:avLst/>
          </a:prstGeom>
          <a:noFill/>
          <a:ln>
            <a:noFill/>
          </a:ln>
        </p:spPr>
      </p:pic>
      <p:sp>
        <p:nvSpPr>
          <p:cNvPr id="11" name="Google Shape;11;p1"/>
          <p:cNvSpPr txBox="1">
            <a:spLocks noGrp="1"/>
          </p:cNvSpPr>
          <p:nvPr>
            <p:ph type="title"/>
          </p:nvPr>
        </p:nvSpPr>
        <p:spPr>
          <a:xfrm>
            <a:off x="168500" y="77826"/>
            <a:ext cx="8162100" cy="4953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lt1"/>
              </a:buClr>
              <a:buSzPts val="2500"/>
              <a:buFont typeface="Lucida Sans"/>
              <a:buNone/>
              <a:defRPr sz="2500" b="1" u="none" strike="noStrike" cap="none">
                <a:solidFill>
                  <a:schemeClr val="lt1"/>
                </a:solidFill>
                <a:latin typeface="Lucida Sans"/>
                <a:ea typeface="Lucida Sans"/>
                <a:cs typeface="Lucida Sans"/>
                <a:sym typeface="Lucida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
          <p:cNvSpPr txBox="1">
            <a:spLocks noGrp="1"/>
          </p:cNvSpPr>
          <p:nvPr>
            <p:ph type="body" idx="1"/>
          </p:nvPr>
        </p:nvSpPr>
        <p:spPr>
          <a:xfrm>
            <a:off x="838200" y="1336431"/>
            <a:ext cx="10515600" cy="4840532"/>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Lucida Sans"/>
              <a:buChar char="•"/>
              <a:defRPr sz="2800" i="0" u="none" strike="noStrike" cap="none">
                <a:solidFill>
                  <a:schemeClr val="lt1"/>
                </a:solidFill>
                <a:latin typeface="Lucida Sans"/>
                <a:ea typeface="Lucida Sans"/>
                <a:cs typeface="Lucida Sans"/>
                <a:sym typeface="Lucida Sans"/>
              </a:defRPr>
            </a:lvl1pPr>
            <a:lvl2pPr marL="914400" marR="0" lvl="1" indent="-381000" algn="l" rtl="0">
              <a:lnSpc>
                <a:spcPct val="90000"/>
              </a:lnSpc>
              <a:spcBef>
                <a:spcPts val="500"/>
              </a:spcBef>
              <a:spcAft>
                <a:spcPts val="0"/>
              </a:spcAft>
              <a:buClr>
                <a:schemeClr val="lt1"/>
              </a:buClr>
              <a:buSzPts val="2400"/>
              <a:buFont typeface="Lucida Sans"/>
              <a:buChar char="•"/>
              <a:defRPr sz="2400" i="0" u="none" strike="noStrike" cap="none">
                <a:solidFill>
                  <a:schemeClr val="lt1"/>
                </a:solidFill>
                <a:latin typeface="Lucida Sans"/>
                <a:ea typeface="Lucida Sans"/>
                <a:cs typeface="Lucida Sans"/>
                <a:sym typeface="Lucida Sans"/>
              </a:defRPr>
            </a:lvl2pPr>
            <a:lvl3pPr marL="1371600" marR="0" lvl="2" indent="-355600" algn="l" rtl="0">
              <a:lnSpc>
                <a:spcPct val="90000"/>
              </a:lnSpc>
              <a:spcBef>
                <a:spcPts val="500"/>
              </a:spcBef>
              <a:spcAft>
                <a:spcPts val="0"/>
              </a:spcAft>
              <a:buClr>
                <a:schemeClr val="lt1"/>
              </a:buClr>
              <a:buSzPts val="2000"/>
              <a:buFont typeface="Lucida Sans"/>
              <a:buChar char="•"/>
              <a:defRPr sz="2000" i="0" u="none" strike="noStrike" cap="none">
                <a:solidFill>
                  <a:schemeClr val="lt1"/>
                </a:solidFill>
                <a:latin typeface="Lucida Sans"/>
                <a:ea typeface="Lucida Sans"/>
                <a:cs typeface="Lucida Sans"/>
                <a:sym typeface="Lucida Sans"/>
              </a:defRPr>
            </a:lvl3pPr>
            <a:lvl4pPr marL="1828800" marR="0" lvl="3" indent="-342900" algn="l" rtl="0">
              <a:lnSpc>
                <a:spcPct val="90000"/>
              </a:lnSpc>
              <a:spcBef>
                <a:spcPts val="500"/>
              </a:spcBef>
              <a:spcAft>
                <a:spcPts val="0"/>
              </a:spcAft>
              <a:buClr>
                <a:schemeClr val="lt1"/>
              </a:buClr>
              <a:buSzPts val="1800"/>
              <a:buFont typeface="Lucida Sans"/>
              <a:buChar char="•"/>
              <a:defRPr sz="1800" i="0" u="none" strike="noStrike" cap="none">
                <a:solidFill>
                  <a:schemeClr val="lt1"/>
                </a:solidFill>
                <a:latin typeface="Lucida Sans"/>
                <a:ea typeface="Lucida Sans"/>
                <a:cs typeface="Lucida Sans"/>
                <a:sym typeface="Lucida Sans"/>
              </a:defRPr>
            </a:lvl4pPr>
            <a:lvl5pPr marL="2286000" marR="0" lvl="4" indent="-342900" algn="l" rtl="0">
              <a:lnSpc>
                <a:spcPct val="90000"/>
              </a:lnSpc>
              <a:spcBef>
                <a:spcPts val="500"/>
              </a:spcBef>
              <a:spcAft>
                <a:spcPts val="0"/>
              </a:spcAft>
              <a:buClr>
                <a:schemeClr val="lt1"/>
              </a:buClr>
              <a:buSzPts val="1800"/>
              <a:buFont typeface="Lucida Sans"/>
              <a:buChar char="•"/>
              <a:defRPr sz="1800" i="0" u="none" strike="noStrike" cap="none">
                <a:solidFill>
                  <a:schemeClr val="lt1"/>
                </a:solidFill>
                <a:latin typeface="Lucida Sans"/>
                <a:ea typeface="Lucida Sans"/>
                <a:cs typeface="Lucida Sans"/>
                <a:sym typeface="Lucida Sans"/>
              </a:defRPr>
            </a:lvl5pPr>
            <a:lvl6pPr marL="2743200" marR="0" lvl="5" indent="-342900" algn="l" rtl="0">
              <a:lnSpc>
                <a:spcPct val="90000"/>
              </a:lnSpc>
              <a:spcBef>
                <a:spcPts val="500"/>
              </a:spcBef>
              <a:spcAft>
                <a:spcPts val="0"/>
              </a:spcAft>
              <a:buClr>
                <a:schemeClr val="lt1"/>
              </a:buClr>
              <a:buSzPts val="1800"/>
              <a:buFont typeface="Lucida Sans"/>
              <a:buChar char="•"/>
              <a:defRPr sz="1800" i="0" u="none" strike="noStrike" cap="none">
                <a:solidFill>
                  <a:schemeClr val="lt1"/>
                </a:solidFill>
                <a:latin typeface="Lucida Sans"/>
                <a:ea typeface="Lucida Sans"/>
                <a:cs typeface="Lucida Sans"/>
                <a:sym typeface="Lucida Sans"/>
              </a:defRPr>
            </a:lvl6pPr>
            <a:lvl7pPr marL="3200400" marR="0" lvl="6" indent="-342900" algn="l" rtl="0">
              <a:lnSpc>
                <a:spcPct val="90000"/>
              </a:lnSpc>
              <a:spcBef>
                <a:spcPts val="500"/>
              </a:spcBef>
              <a:spcAft>
                <a:spcPts val="0"/>
              </a:spcAft>
              <a:buClr>
                <a:schemeClr val="lt1"/>
              </a:buClr>
              <a:buSzPts val="1800"/>
              <a:buFont typeface="Lucida Sans"/>
              <a:buChar char="•"/>
              <a:defRPr sz="1800" i="0" u="none" strike="noStrike" cap="none">
                <a:solidFill>
                  <a:schemeClr val="lt1"/>
                </a:solidFill>
                <a:latin typeface="Lucida Sans"/>
                <a:ea typeface="Lucida Sans"/>
                <a:cs typeface="Lucida Sans"/>
                <a:sym typeface="Lucida Sans"/>
              </a:defRPr>
            </a:lvl7pPr>
            <a:lvl8pPr marL="3657600" marR="0" lvl="7" indent="-342900" algn="l" rtl="0">
              <a:lnSpc>
                <a:spcPct val="90000"/>
              </a:lnSpc>
              <a:spcBef>
                <a:spcPts val="500"/>
              </a:spcBef>
              <a:spcAft>
                <a:spcPts val="0"/>
              </a:spcAft>
              <a:buClr>
                <a:schemeClr val="lt1"/>
              </a:buClr>
              <a:buSzPts val="1800"/>
              <a:buFont typeface="Lucida Sans"/>
              <a:buChar char="•"/>
              <a:defRPr sz="1800" i="0" u="none" strike="noStrike" cap="none">
                <a:solidFill>
                  <a:schemeClr val="lt1"/>
                </a:solidFill>
                <a:latin typeface="Lucida Sans"/>
                <a:ea typeface="Lucida Sans"/>
                <a:cs typeface="Lucida Sans"/>
                <a:sym typeface="Lucida Sans"/>
              </a:defRPr>
            </a:lvl8pPr>
            <a:lvl9pPr marL="4114800" marR="0" lvl="8" indent="-342900" algn="l" rtl="0">
              <a:lnSpc>
                <a:spcPct val="90000"/>
              </a:lnSpc>
              <a:spcBef>
                <a:spcPts val="500"/>
              </a:spcBef>
              <a:spcAft>
                <a:spcPts val="0"/>
              </a:spcAft>
              <a:buClr>
                <a:schemeClr val="lt1"/>
              </a:buClr>
              <a:buSzPts val="1800"/>
              <a:buFont typeface="Lucida Sans"/>
              <a:buChar char="•"/>
              <a:defRPr sz="1800" i="0" u="none" strike="noStrike" cap="none">
                <a:solidFill>
                  <a:schemeClr val="lt1"/>
                </a:solidFill>
                <a:latin typeface="Lucida Sans"/>
                <a:ea typeface="Lucida Sans"/>
                <a:cs typeface="Lucida Sans"/>
                <a:sym typeface="Lucida Sans"/>
              </a:defRPr>
            </a:lvl9pPr>
          </a:lstStyle>
          <a:p>
            <a:endParaRPr/>
          </a:p>
        </p:txBody>
      </p:sp>
      <p:sp>
        <p:nvSpPr>
          <p:cNvPr id="13" name="Google Shape;13;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57575"/>
                </a:solidFill>
                <a:latin typeface="Arial"/>
                <a:ea typeface="Arial"/>
                <a:cs typeface="Arial"/>
                <a:sym typeface="Arial"/>
              </a:defRPr>
            </a:lvl1pPr>
            <a:lvl2pPr marL="0" marR="0" lvl="1" indent="0" algn="r" rtl="0">
              <a:spcBef>
                <a:spcPts val="0"/>
              </a:spcBef>
              <a:buNone/>
              <a:defRPr sz="1200" b="0" i="0" u="none" strike="noStrike" cap="none">
                <a:solidFill>
                  <a:srgbClr val="757575"/>
                </a:solidFill>
                <a:latin typeface="Arial"/>
                <a:ea typeface="Arial"/>
                <a:cs typeface="Arial"/>
                <a:sym typeface="Arial"/>
              </a:defRPr>
            </a:lvl2pPr>
            <a:lvl3pPr marL="0" marR="0" lvl="2" indent="0" algn="r" rtl="0">
              <a:spcBef>
                <a:spcPts val="0"/>
              </a:spcBef>
              <a:buNone/>
              <a:defRPr sz="1200" b="0" i="0" u="none" strike="noStrike" cap="none">
                <a:solidFill>
                  <a:srgbClr val="757575"/>
                </a:solidFill>
                <a:latin typeface="Arial"/>
                <a:ea typeface="Arial"/>
                <a:cs typeface="Arial"/>
                <a:sym typeface="Arial"/>
              </a:defRPr>
            </a:lvl3pPr>
            <a:lvl4pPr marL="0" marR="0" lvl="3" indent="0" algn="r" rtl="0">
              <a:spcBef>
                <a:spcPts val="0"/>
              </a:spcBef>
              <a:buNone/>
              <a:defRPr sz="1200" b="0" i="0" u="none" strike="noStrike" cap="none">
                <a:solidFill>
                  <a:srgbClr val="757575"/>
                </a:solidFill>
                <a:latin typeface="Arial"/>
                <a:ea typeface="Arial"/>
                <a:cs typeface="Arial"/>
                <a:sym typeface="Arial"/>
              </a:defRPr>
            </a:lvl4pPr>
            <a:lvl5pPr marL="0" marR="0" lvl="4" indent="0" algn="r" rtl="0">
              <a:spcBef>
                <a:spcPts val="0"/>
              </a:spcBef>
              <a:buNone/>
              <a:defRPr sz="1200" b="0" i="0" u="none" strike="noStrike" cap="none">
                <a:solidFill>
                  <a:srgbClr val="757575"/>
                </a:solidFill>
                <a:latin typeface="Arial"/>
                <a:ea typeface="Arial"/>
                <a:cs typeface="Arial"/>
                <a:sym typeface="Arial"/>
              </a:defRPr>
            </a:lvl5pPr>
            <a:lvl6pPr marL="0" marR="0" lvl="5" indent="0" algn="r" rtl="0">
              <a:spcBef>
                <a:spcPts val="0"/>
              </a:spcBef>
              <a:buNone/>
              <a:defRPr sz="1200" b="0" i="0" u="none" strike="noStrike" cap="none">
                <a:solidFill>
                  <a:srgbClr val="757575"/>
                </a:solidFill>
                <a:latin typeface="Arial"/>
                <a:ea typeface="Arial"/>
                <a:cs typeface="Arial"/>
                <a:sym typeface="Arial"/>
              </a:defRPr>
            </a:lvl6pPr>
            <a:lvl7pPr marL="0" marR="0" lvl="6" indent="0" algn="r" rtl="0">
              <a:spcBef>
                <a:spcPts val="0"/>
              </a:spcBef>
              <a:buNone/>
              <a:defRPr sz="1200" b="0" i="0" u="none" strike="noStrike" cap="none">
                <a:solidFill>
                  <a:srgbClr val="757575"/>
                </a:solidFill>
                <a:latin typeface="Arial"/>
                <a:ea typeface="Arial"/>
                <a:cs typeface="Arial"/>
                <a:sym typeface="Arial"/>
              </a:defRPr>
            </a:lvl7pPr>
            <a:lvl8pPr marL="0" marR="0" lvl="7" indent="0" algn="r" rtl="0">
              <a:spcBef>
                <a:spcPts val="0"/>
              </a:spcBef>
              <a:buNone/>
              <a:defRPr sz="1200" b="0" i="0" u="none" strike="noStrike" cap="none">
                <a:solidFill>
                  <a:srgbClr val="757575"/>
                </a:solidFill>
                <a:latin typeface="Arial"/>
                <a:ea typeface="Arial"/>
                <a:cs typeface="Arial"/>
                <a:sym typeface="Arial"/>
              </a:defRPr>
            </a:lvl8pPr>
            <a:lvl9pPr marL="0" marR="0" lvl="8" indent="0" algn="r" rtl="0">
              <a:spcBef>
                <a:spcPts val="0"/>
              </a:spcBef>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a:t>
            </a:fld>
            <a:endParaRPr/>
          </a:p>
        </p:txBody>
      </p:sp>
      <p:pic>
        <p:nvPicPr>
          <p:cNvPr id="14" name="Google Shape;14;p1" title="sf25eu.png"/>
          <p:cNvPicPr preferRelativeResize="0"/>
          <p:nvPr/>
        </p:nvPicPr>
        <p:blipFill rotWithShape="1">
          <a:blip r:embed="rId10">
            <a:alphaModFix/>
          </a:blip>
          <a:srcRect t="3183" b="3192"/>
          <a:stretch/>
        </p:blipFill>
        <p:spPr>
          <a:xfrm>
            <a:off x="10389636" y="-5545"/>
            <a:ext cx="1178026" cy="678749"/>
          </a:xfrm>
          <a:prstGeom prst="rect">
            <a:avLst/>
          </a:prstGeom>
          <a:noFill/>
          <a:ln>
            <a:noFill/>
          </a:ln>
        </p:spPr>
      </p:pic>
      <p:sp>
        <p:nvSpPr>
          <p:cNvPr id="15" name="Google Shape;15;p1"/>
          <p:cNvSpPr txBox="1"/>
          <p:nvPr/>
        </p:nvSpPr>
        <p:spPr>
          <a:xfrm>
            <a:off x="4510200" y="6381113"/>
            <a:ext cx="3171600" cy="31560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FFFFFF"/>
              </a:buClr>
              <a:buSzPts val="1900"/>
              <a:buFont typeface="Lato"/>
              <a:buNone/>
            </a:pPr>
            <a:r>
              <a:rPr lang="de-DE" sz="1450" b="1">
                <a:solidFill>
                  <a:srgbClr val="FFFFFF"/>
                </a:solidFill>
                <a:latin typeface="Lucida Sans"/>
                <a:ea typeface="Lucida Sans"/>
                <a:cs typeface="Lucida Sans"/>
                <a:sym typeface="Lucida Sans"/>
              </a:rPr>
              <a:t>#sf25eu</a:t>
            </a:r>
            <a:endParaRPr sz="1600" b="1" i="0" u="none" strike="noStrike" cap="none">
              <a:solidFill>
                <a:schemeClr val="dk1"/>
              </a:solidFill>
              <a:latin typeface="Lucida Sans"/>
              <a:ea typeface="Lucida Sans"/>
              <a:cs typeface="Lucida Sans"/>
              <a:sym typeface="Lucida Sans"/>
            </a:endParaRPr>
          </a:p>
        </p:txBody>
      </p:sp>
      <p:pic>
        <p:nvPicPr>
          <p:cNvPr id="16" name="Google Shape;16;p1" title="sflogo.png"/>
          <p:cNvPicPr preferRelativeResize="0"/>
          <p:nvPr/>
        </p:nvPicPr>
        <p:blipFill>
          <a:blip r:embed="rId11">
            <a:alphaModFix/>
          </a:blip>
          <a:stretch>
            <a:fillRect/>
          </a:stretch>
        </p:blipFill>
        <p:spPr>
          <a:xfrm>
            <a:off x="11616561" y="88189"/>
            <a:ext cx="495300" cy="4953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video" Target="https://www.youtube.com/embed/0kv1ECls8Hw?feature=oembed" TargetMode="External"/><Relationship Id="rId4" Type="http://schemas.openxmlformats.org/officeDocument/2006/relationships/image" Target="../media/image10.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video" Target="https://www.youtube.com/embed/NVuepMDhej8?feature=oembed" TargetMode="External"/><Relationship Id="rId4" Type="http://schemas.openxmlformats.org/officeDocument/2006/relationships/image" Target="../media/image11.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13.jpeg"/></Relationships>
</file>

<file path=ppt/slides/_rels/slide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hyperlink" Target="https://github.com/langchain-ai/rag-from-scratch/blob/main/rag_from_scratch_5_to_9.ipynb"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hyperlink" Target="https://github.com/langchain-ai/langchain/blob/master/cookbook/rag_fusion.ipynb"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hyperlink" Target="https://github.com/langchain-ai/rag-from-scratch/blob/main/rag_from_scratch_5_to_9.ipynb"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hyperlink" Target="https://arxiv.org/html/2401.18059v1"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arxiv.org/html/2401.18059v1"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18.jpeg"/></Relationships>
</file>

<file path=ppt/slides/_rels/slide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hyperlink" Target="https://github.com/langchain-ai/langchain/blob/master/cookbook/RAPTOR.ipynb"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21.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hyperlink" Target="https://microsoft.github.io/graphrag/"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hyperlink" Target="https://arxiv.org/abs/2408.14717"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hyperlink" Target="https://techcommunity.microsoft.com/t5/ai-ai-platform-blog/raft-a-new-way-to-teach-llms-to-be-better-at-rag/ba-p/4084674" TargetMode="External"/><Relationship Id="rId5" Type="http://schemas.openxmlformats.org/officeDocument/2006/relationships/hyperlink" Target="https://arxiv.org/html/2403.10131v1" TargetMode="External"/><Relationship Id="rId4" Type="http://schemas.openxmlformats.org/officeDocument/2006/relationships/image" Target="../media/image25.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8" Type="http://schemas.openxmlformats.org/officeDocument/2006/relationships/hyperlink" Target="https://github.com/automateyournetwork/packet_graph" TargetMode="External"/><Relationship Id="rId3" Type="http://schemas.openxmlformats.org/officeDocument/2006/relationships/hyperlink" Target="https://github.com/automateyournetwork/Document_Buddy" TargetMode="External"/><Relationship Id="rId7" Type="http://schemas.openxmlformats.org/officeDocument/2006/relationships/hyperlink" Target="https://github.com/automateyournetwork/Document_graphRAG"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hyperlink" Target="https://github.com/automateyournetwork/packet_raptor" TargetMode="External"/><Relationship Id="rId5" Type="http://schemas.openxmlformats.org/officeDocument/2006/relationships/hyperlink" Target="https://github.com/automateyournetwork/Document_RAPTOR" TargetMode="External"/><Relationship Id="rId4" Type="http://schemas.openxmlformats.org/officeDocument/2006/relationships/hyperlink" Target="https://github.com/automateyournetwork/packet_buddy" TargetMode="External"/><Relationship Id="rId9" Type="http://schemas.openxmlformats.org/officeDocument/2006/relationships/hyperlink" Target="https://github.com/automateyournetwork/Packet_TAG"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9"/>
          <p:cNvSpPr txBox="1">
            <a:spLocks noGrp="1"/>
          </p:cNvSpPr>
          <p:nvPr>
            <p:ph type="ctrTitle"/>
          </p:nvPr>
        </p:nvSpPr>
        <p:spPr>
          <a:xfrm>
            <a:off x="486000" y="2592500"/>
            <a:ext cx="10983600" cy="1534500"/>
          </a:xfrm>
          <a:prstGeom prst="rect">
            <a:avLst/>
          </a:prstGeom>
        </p:spPr>
        <p:txBody>
          <a:bodyPr spcFirstLastPara="1" wrap="square" lIns="91425" tIns="45700" rIns="91425" bIns="45700" anchor="b" anchorCtr="0">
            <a:noAutofit/>
          </a:bodyPr>
          <a:lstStyle/>
          <a:p>
            <a:r>
              <a:rPr lang="de-DE" sz="6700" dirty="0"/>
              <a:t>Talk </a:t>
            </a:r>
            <a:r>
              <a:rPr lang="de-DE" sz="6700" dirty="0" err="1"/>
              <a:t>to</a:t>
            </a:r>
            <a:r>
              <a:rPr lang="de-DE" sz="6700" dirty="0"/>
              <a:t> </a:t>
            </a:r>
            <a:r>
              <a:rPr lang="de-DE" sz="6700" dirty="0" err="1"/>
              <a:t>Your</a:t>
            </a:r>
            <a:r>
              <a:rPr lang="de-DE" sz="6700" dirty="0"/>
              <a:t> </a:t>
            </a:r>
            <a:r>
              <a:rPr lang="de-DE" sz="6700" dirty="0" err="1"/>
              <a:t>Packets</a:t>
            </a:r>
            <a:r>
              <a:rPr lang="de-DE" sz="6700" dirty="0"/>
              <a:t>:</a:t>
            </a:r>
            <a:br>
              <a:rPr lang="de-DE" sz="6700" dirty="0"/>
            </a:br>
            <a:r>
              <a:rPr lang="en-US" sz="1800" b="0" dirty="0">
                <a:latin typeface="Titillium Web"/>
              </a:rPr>
              <a:t>AI-Powered Natural Language Interaction with Packet Captures </a:t>
            </a:r>
            <a:endParaRPr lang="de-DE" sz="6700" dirty="0"/>
          </a:p>
        </p:txBody>
      </p:sp>
      <p:sp>
        <p:nvSpPr>
          <p:cNvPr id="57" name="Google Shape;57;p9"/>
          <p:cNvSpPr txBox="1">
            <a:spLocks noGrp="1"/>
          </p:cNvSpPr>
          <p:nvPr>
            <p:ph type="subTitle" idx="1"/>
          </p:nvPr>
        </p:nvSpPr>
        <p:spPr>
          <a:xfrm>
            <a:off x="1849350" y="4394175"/>
            <a:ext cx="8459100" cy="943800"/>
          </a:xfrm>
          <a:prstGeom prst="rect">
            <a:avLst/>
          </a:prstGeom>
        </p:spPr>
        <p:txBody>
          <a:bodyPr spcFirstLastPara="1" wrap="square" lIns="91425" tIns="45700" rIns="91425" bIns="45700" anchor="t" anchorCtr="0">
            <a:normAutofit fontScale="77500" lnSpcReduction="20000"/>
          </a:bodyPr>
          <a:lstStyle/>
          <a:p>
            <a:pPr marL="0" indent="0">
              <a:lnSpc>
                <a:spcPct val="115000"/>
              </a:lnSpc>
              <a:spcBef>
                <a:spcPts val="0"/>
              </a:spcBef>
            </a:pPr>
            <a:r>
              <a:rPr lang="de-DE" sz="3600" b="1" dirty="0"/>
              <a:t>John </a:t>
            </a:r>
            <a:r>
              <a:rPr lang="de-DE" sz="3600" b="1" dirty="0" err="1"/>
              <a:t>Capobianco</a:t>
            </a:r>
            <a:endParaRPr lang="en-US" dirty="0" err="1"/>
          </a:p>
          <a:p>
            <a:pPr marL="0" indent="0">
              <a:lnSpc>
                <a:spcPct val="114999"/>
              </a:lnSpc>
              <a:spcBef>
                <a:spcPts val="0"/>
              </a:spcBef>
            </a:pPr>
            <a:r>
              <a:rPr lang="de-DE" sz="3600" b="1" dirty="0"/>
              <a:t>@john_capobianco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
          <a:extLst>
            <a:ext uri="{FF2B5EF4-FFF2-40B4-BE49-F238E27FC236}">
              <a16:creationId xmlns:a16="http://schemas.microsoft.com/office/drawing/2014/main" id="{45553550-1542-A1F4-3AAF-016914859B86}"/>
            </a:ext>
          </a:extLst>
        </p:cNvPr>
        <p:cNvGrpSpPr/>
        <p:nvPr/>
      </p:nvGrpSpPr>
      <p:grpSpPr>
        <a:xfrm>
          <a:off x="0" y="0"/>
          <a:ext cx="0" cy="0"/>
          <a:chOff x="0" y="0"/>
          <a:chExt cx="0" cy="0"/>
        </a:xfrm>
      </p:grpSpPr>
      <p:sp>
        <p:nvSpPr>
          <p:cNvPr id="71" name="Google Shape;71;p11">
            <a:extLst>
              <a:ext uri="{FF2B5EF4-FFF2-40B4-BE49-F238E27FC236}">
                <a16:creationId xmlns:a16="http://schemas.microsoft.com/office/drawing/2014/main" id="{756EDC6C-D266-46C9-5249-8A13FB19D06A}"/>
              </a:ext>
            </a:extLst>
          </p:cNvPr>
          <p:cNvSpPr txBox="1">
            <a:spLocks noGrp="1"/>
          </p:cNvSpPr>
          <p:nvPr>
            <p:ph type="title"/>
          </p:nvPr>
        </p:nvSpPr>
        <p:spPr>
          <a:xfrm>
            <a:off x="168500" y="77826"/>
            <a:ext cx="8162100" cy="495300"/>
          </a:xfrm>
          <a:prstGeom prst="rect">
            <a:avLst/>
          </a:prstGeom>
        </p:spPr>
        <p:txBody>
          <a:bodyPr spcFirstLastPara="1" wrap="square" lIns="91425" tIns="45700" rIns="91425" bIns="45700" anchor="ctr" anchorCtr="0">
            <a:noAutofit/>
          </a:bodyPr>
          <a:lstStyle/>
          <a:p>
            <a:r>
              <a:rPr lang="de-DE" dirty="0"/>
              <a:t>AI 2.0: AI </a:t>
            </a:r>
            <a:r>
              <a:rPr lang="de-DE" dirty="0" err="1"/>
              <a:t>Agents</a:t>
            </a:r>
            <a:endParaRPr lang="de-DE" b="0" dirty="0" err="1">
              <a:solidFill>
                <a:srgbClr val="000000"/>
              </a:solidFill>
            </a:endParaRPr>
          </a:p>
        </p:txBody>
      </p:sp>
      <p:sp>
        <p:nvSpPr>
          <p:cNvPr id="2" name="TextBox 1">
            <a:extLst>
              <a:ext uri="{FF2B5EF4-FFF2-40B4-BE49-F238E27FC236}">
                <a16:creationId xmlns:a16="http://schemas.microsoft.com/office/drawing/2014/main" id="{BF42C798-7CAB-9CCF-4CF3-CD3AC2560361}"/>
              </a:ext>
            </a:extLst>
          </p:cNvPr>
          <p:cNvSpPr txBox="1"/>
          <p:nvPr/>
        </p:nvSpPr>
        <p:spPr>
          <a:xfrm>
            <a:off x="301830" y="2140032"/>
            <a:ext cx="11418865" cy="313932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t>The emergence of autonomous, goal-driven agents capable of planning, reasoning, and taking actions across multiple tools. Systems evolve from stateless prompts to stateful workflows.</a:t>
            </a:r>
          </a:p>
          <a:p>
            <a:pPr marL="285750" indent="-285750">
              <a:buFont typeface="Arial,Sans-Serif"/>
              <a:buChar char="•"/>
            </a:pPr>
            <a:endParaRPr lang="en-US" sz="1800" dirty="0"/>
          </a:p>
          <a:p>
            <a:pPr marL="285750" indent="-285750">
              <a:buFont typeface="Arial,Sans-Serif"/>
              <a:buChar char="•"/>
            </a:pPr>
            <a:r>
              <a:rPr lang="en-US" sz="1800" b="1" dirty="0"/>
              <a:t>Characteristics:</a:t>
            </a:r>
            <a:endParaRPr lang="en-US" sz="1800" dirty="0"/>
          </a:p>
          <a:p>
            <a:pPr marL="285750" indent="-285750">
              <a:buFont typeface="Arial,Sans-Serif"/>
              <a:buChar char="•"/>
            </a:pPr>
            <a:endParaRPr lang="en-US" sz="1800" dirty="0"/>
          </a:p>
          <a:p>
            <a:pPr marL="742950" lvl="1" indent="-285750">
              <a:buFont typeface="Courier New,monospace"/>
              <a:buChar char="o"/>
            </a:pPr>
            <a:r>
              <a:rPr lang="en-US" sz="1800" dirty="0"/>
              <a:t>Task orchestration and tool use</a:t>
            </a:r>
          </a:p>
          <a:p>
            <a:pPr marL="742950" lvl="1" indent="-285750">
              <a:buFont typeface="Courier New,monospace"/>
              <a:buChar char="o"/>
            </a:pPr>
            <a:r>
              <a:rPr lang="en-US" sz="1800" dirty="0"/>
              <a:t>Memory and planning</a:t>
            </a:r>
          </a:p>
          <a:p>
            <a:pPr marL="742950" lvl="1" indent="-285750">
              <a:buFont typeface="Courier New,monospace"/>
              <a:buChar char="o"/>
            </a:pPr>
            <a:r>
              <a:rPr lang="en-US" sz="1800" dirty="0"/>
              <a:t>Multi-step reasoning</a:t>
            </a:r>
          </a:p>
          <a:p>
            <a:pPr marL="742950" lvl="1" indent="-285750">
              <a:buFont typeface="Courier New,monospace"/>
              <a:buChar char="o"/>
            </a:pPr>
            <a:r>
              <a:rPr lang="en-US" sz="1800" dirty="0"/>
              <a:t>Autonomous execution across APIs, files, and platforms</a:t>
            </a:r>
          </a:p>
          <a:p>
            <a:endParaRPr lang="en-US" sz="1800" dirty="0"/>
          </a:p>
          <a:p>
            <a:endParaRPr lang="en-US" sz="1800" dirty="0"/>
          </a:p>
        </p:txBody>
      </p:sp>
    </p:spTree>
    <p:extLst>
      <p:ext uri="{BB962C8B-B14F-4D97-AF65-F5344CB8AC3E}">
        <p14:creationId xmlns:p14="http://schemas.microsoft.com/office/powerpoint/2010/main" val="1998176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
          <a:extLst>
            <a:ext uri="{FF2B5EF4-FFF2-40B4-BE49-F238E27FC236}">
              <a16:creationId xmlns:a16="http://schemas.microsoft.com/office/drawing/2014/main" id="{A6EBDF94-21E3-CAD0-3E77-4229C16F986A}"/>
            </a:ext>
          </a:extLst>
        </p:cNvPr>
        <p:cNvGrpSpPr/>
        <p:nvPr/>
      </p:nvGrpSpPr>
      <p:grpSpPr>
        <a:xfrm>
          <a:off x="0" y="0"/>
          <a:ext cx="0" cy="0"/>
          <a:chOff x="0" y="0"/>
          <a:chExt cx="0" cy="0"/>
        </a:xfrm>
      </p:grpSpPr>
      <p:sp>
        <p:nvSpPr>
          <p:cNvPr id="71" name="Google Shape;71;p11">
            <a:extLst>
              <a:ext uri="{FF2B5EF4-FFF2-40B4-BE49-F238E27FC236}">
                <a16:creationId xmlns:a16="http://schemas.microsoft.com/office/drawing/2014/main" id="{120E8AC1-7C8B-1D3E-0CFF-043B38211F94}"/>
              </a:ext>
            </a:extLst>
          </p:cNvPr>
          <p:cNvSpPr txBox="1">
            <a:spLocks noGrp="1"/>
          </p:cNvSpPr>
          <p:nvPr>
            <p:ph type="title"/>
          </p:nvPr>
        </p:nvSpPr>
        <p:spPr>
          <a:xfrm>
            <a:off x="168500" y="77826"/>
            <a:ext cx="8162100" cy="495300"/>
          </a:xfrm>
          <a:prstGeom prst="rect">
            <a:avLst/>
          </a:prstGeom>
        </p:spPr>
        <p:txBody>
          <a:bodyPr spcFirstLastPara="1" wrap="square" lIns="91425" tIns="45700" rIns="91425" bIns="45700" anchor="ctr" anchorCtr="0">
            <a:noAutofit/>
          </a:bodyPr>
          <a:lstStyle/>
          <a:p>
            <a:r>
              <a:rPr lang="de-DE" dirty="0"/>
              <a:t>AI 2.0: AI </a:t>
            </a:r>
            <a:r>
              <a:rPr lang="de-DE" dirty="0" err="1"/>
              <a:t>Agents</a:t>
            </a:r>
            <a:endParaRPr lang="de-DE" b="0" dirty="0" err="1">
              <a:solidFill>
                <a:srgbClr val="000000"/>
              </a:solidFill>
            </a:endParaRPr>
          </a:p>
        </p:txBody>
      </p:sp>
      <p:sp>
        <p:nvSpPr>
          <p:cNvPr id="2" name="TextBox 1">
            <a:extLst>
              <a:ext uri="{FF2B5EF4-FFF2-40B4-BE49-F238E27FC236}">
                <a16:creationId xmlns:a16="http://schemas.microsoft.com/office/drawing/2014/main" id="{67A10B72-4834-FB08-0DD0-C9B5EB44126D}"/>
              </a:ext>
            </a:extLst>
          </p:cNvPr>
          <p:cNvSpPr txBox="1"/>
          <p:nvPr/>
        </p:nvSpPr>
        <p:spPr>
          <a:xfrm>
            <a:off x="301830" y="2140032"/>
            <a:ext cx="11418865" cy="313932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t>The emergence of autonomous, goal-driven agents capable of planning, reasoning, and taking actions across multiple tools. Systems evolve from stateless prompts to stateful workflows.</a:t>
            </a:r>
          </a:p>
          <a:p>
            <a:pPr marL="285750" indent="-285750">
              <a:buFont typeface="Arial,Sans-Serif"/>
              <a:buChar char="•"/>
            </a:pPr>
            <a:endParaRPr lang="en-US" sz="1800" dirty="0"/>
          </a:p>
          <a:p>
            <a:pPr marL="285750" indent="-285750">
              <a:buFont typeface="Arial,Sans-Serif"/>
              <a:buChar char="•"/>
            </a:pPr>
            <a:r>
              <a:rPr lang="en-US" sz="1800" b="1" dirty="0"/>
              <a:t>Characteristics:</a:t>
            </a:r>
            <a:endParaRPr lang="en-US" sz="1800" dirty="0"/>
          </a:p>
          <a:p>
            <a:pPr marL="285750" indent="-285750">
              <a:buFont typeface="Arial,Sans-Serif"/>
              <a:buChar char="•"/>
            </a:pPr>
            <a:endParaRPr lang="en-US" sz="1800" dirty="0"/>
          </a:p>
          <a:p>
            <a:pPr marL="742950" lvl="1" indent="-285750">
              <a:buFont typeface="Courier New,monospace"/>
              <a:buChar char="o"/>
            </a:pPr>
            <a:r>
              <a:rPr lang="en-US" sz="1800" dirty="0"/>
              <a:t>Task orchestration and tool use</a:t>
            </a:r>
          </a:p>
          <a:p>
            <a:pPr marL="742950" lvl="1" indent="-285750">
              <a:buFont typeface="Courier New,monospace"/>
              <a:buChar char="o"/>
            </a:pPr>
            <a:r>
              <a:rPr lang="en-US" sz="1800" dirty="0"/>
              <a:t>Memory and planning</a:t>
            </a:r>
          </a:p>
          <a:p>
            <a:pPr marL="742950" lvl="1" indent="-285750">
              <a:buFont typeface="Courier New,monospace"/>
              <a:buChar char="o"/>
            </a:pPr>
            <a:r>
              <a:rPr lang="en-US" sz="1800" dirty="0"/>
              <a:t>Multi-step reasoning</a:t>
            </a:r>
          </a:p>
          <a:p>
            <a:pPr marL="742950" lvl="1" indent="-285750">
              <a:buFont typeface="Courier New,monospace"/>
              <a:buChar char="o"/>
            </a:pPr>
            <a:r>
              <a:rPr lang="en-US" sz="1800" dirty="0"/>
              <a:t>Autonomous execution across APIs, files, and platforms</a:t>
            </a:r>
          </a:p>
          <a:p>
            <a:endParaRPr lang="en-US" sz="1800" dirty="0"/>
          </a:p>
          <a:p>
            <a:endParaRPr lang="en-US" sz="1800" dirty="0"/>
          </a:p>
        </p:txBody>
      </p:sp>
    </p:spTree>
    <p:extLst>
      <p:ext uri="{BB962C8B-B14F-4D97-AF65-F5344CB8AC3E}">
        <p14:creationId xmlns:p14="http://schemas.microsoft.com/office/powerpoint/2010/main" val="2219610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7">
          <a:extLst>
            <a:ext uri="{FF2B5EF4-FFF2-40B4-BE49-F238E27FC236}">
              <a16:creationId xmlns:a16="http://schemas.microsoft.com/office/drawing/2014/main" id="{0DDC2B0B-8C07-4C58-EFA4-F5D5868B1033}"/>
            </a:ext>
          </a:extLst>
        </p:cNvPr>
        <p:cNvGrpSpPr/>
        <p:nvPr/>
      </p:nvGrpSpPr>
      <p:grpSpPr>
        <a:xfrm>
          <a:off x="0" y="0"/>
          <a:ext cx="0" cy="0"/>
          <a:chOff x="0" y="0"/>
          <a:chExt cx="0" cy="0"/>
        </a:xfrm>
      </p:grpSpPr>
      <p:sp>
        <p:nvSpPr>
          <p:cNvPr id="3" name="Google Shape;74;p12">
            <a:extLst>
              <a:ext uri="{FF2B5EF4-FFF2-40B4-BE49-F238E27FC236}">
                <a16:creationId xmlns:a16="http://schemas.microsoft.com/office/drawing/2014/main" id="{90FEC6F1-7876-BF6E-87A0-0476D2D8A2D8}"/>
              </a:ext>
            </a:extLst>
          </p:cNvPr>
          <p:cNvSpPr txBox="1">
            <a:spLocks noGrp="1"/>
          </p:cNvSpPr>
          <p:nvPr/>
        </p:nvSpPr>
        <p:spPr>
          <a:xfrm>
            <a:off x="168500" y="77826"/>
            <a:ext cx="8162100" cy="4953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D8D8D8"/>
              </a:buClr>
              <a:buSzPts val="1800"/>
              <a:buFont typeface="Lucida Sans"/>
              <a:buNone/>
              <a:defRPr sz="2500" b="1" i="0" u="none" strike="noStrike" cap="none">
                <a:solidFill>
                  <a:schemeClr val="lt1"/>
                </a:solidFill>
                <a:latin typeface="Lucida Sans"/>
                <a:ea typeface="Lucida Sans"/>
                <a:cs typeface="Lucida Sans"/>
                <a:sym typeface="Lucid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de-DE" dirty="0"/>
              <a:t>6 </a:t>
            </a:r>
            <a:r>
              <a:rPr lang="de-DE" dirty="0" err="1"/>
              <a:t>Steps</a:t>
            </a:r>
            <a:r>
              <a:rPr lang="de-DE" dirty="0"/>
              <a:t> </a:t>
            </a:r>
            <a:r>
              <a:rPr lang="de-DE" dirty="0" err="1"/>
              <a:t>of</a:t>
            </a:r>
            <a:r>
              <a:rPr lang="de-DE" dirty="0"/>
              <a:t> RAG </a:t>
            </a:r>
            <a:r>
              <a:rPr lang="de-DE" dirty="0" err="1"/>
              <a:t>using</a:t>
            </a:r>
            <a:r>
              <a:rPr lang="de-DE" dirty="0"/>
              <a:t> </a:t>
            </a:r>
            <a:r>
              <a:rPr lang="de-DE" dirty="0" err="1"/>
              <a:t>LangChain</a:t>
            </a:r>
            <a:endParaRPr dirty="0" err="1"/>
          </a:p>
        </p:txBody>
      </p:sp>
      <p:pic>
        <p:nvPicPr>
          <p:cNvPr id="4" name="Picture 3" descr="data_connection_diagram">
            <a:extLst>
              <a:ext uri="{FF2B5EF4-FFF2-40B4-BE49-F238E27FC236}">
                <a16:creationId xmlns:a16="http://schemas.microsoft.com/office/drawing/2014/main" id="{931BE27C-6202-DDC6-AEC5-6BDDA6395490}"/>
              </a:ext>
            </a:extLst>
          </p:cNvPr>
          <p:cNvPicPr>
            <a:picLocks noChangeAspect="1"/>
          </p:cNvPicPr>
          <p:nvPr/>
        </p:nvPicPr>
        <p:blipFill>
          <a:blip r:embed="rId3"/>
          <a:stretch>
            <a:fillRect/>
          </a:stretch>
        </p:blipFill>
        <p:spPr>
          <a:xfrm>
            <a:off x="316491" y="1422255"/>
            <a:ext cx="11568916" cy="4013488"/>
          </a:xfrm>
          <a:prstGeom prst="rect">
            <a:avLst/>
          </a:prstGeom>
        </p:spPr>
      </p:pic>
    </p:spTree>
    <p:extLst>
      <p:ext uri="{BB962C8B-B14F-4D97-AF65-F5344CB8AC3E}">
        <p14:creationId xmlns:p14="http://schemas.microsoft.com/office/powerpoint/2010/main" val="2791196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0">
          <a:extLst>
            <a:ext uri="{FF2B5EF4-FFF2-40B4-BE49-F238E27FC236}">
              <a16:creationId xmlns:a16="http://schemas.microsoft.com/office/drawing/2014/main" id="{6287D563-6209-5249-CE91-B30529D3F97C}"/>
            </a:ext>
          </a:extLst>
        </p:cNvPr>
        <p:cNvGrpSpPr/>
        <p:nvPr/>
      </p:nvGrpSpPr>
      <p:grpSpPr>
        <a:xfrm>
          <a:off x="0" y="0"/>
          <a:ext cx="0" cy="0"/>
          <a:chOff x="0" y="0"/>
          <a:chExt cx="0" cy="0"/>
        </a:xfrm>
      </p:grpSpPr>
      <p:sp>
        <p:nvSpPr>
          <p:cNvPr id="71" name="Google Shape;71;p11">
            <a:extLst>
              <a:ext uri="{FF2B5EF4-FFF2-40B4-BE49-F238E27FC236}">
                <a16:creationId xmlns:a16="http://schemas.microsoft.com/office/drawing/2014/main" id="{05C47EB1-E203-F81D-FF97-956E052F2CDC}"/>
              </a:ext>
            </a:extLst>
          </p:cNvPr>
          <p:cNvSpPr txBox="1">
            <a:spLocks noGrp="1"/>
          </p:cNvSpPr>
          <p:nvPr>
            <p:ph type="title"/>
          </p:nvPr>
        </p:nvSpPr>
        <p:spPr>
          <a:xfrm>
            <a:off x="168500" y="77826"/>
            <a:ext cx="8162100" cy="495300"/>
          </a:xfrm>
          <a:prstGeom prst="rect">
            <a:avLst/>
          </a:prstGeom>
        </p:spPr>
        <p:txBody>
          <a:bodyPr spcFirstLastPara="1" wrap="square" lIns="91425" tIns="45700" rIns="91425" bIns="45700" anchor="ctr" anchorCtr="0">
            <a:noAutofit/>
          </a:bodyPr>
          <a:lstStyle/>
          <a:p>
            <a:r>
              <a:rPr lang="de-DE" dirty="0"/>
              <a:t>Packet </a:t>
            </a:r>
            <a:r>
              <a:rPr lang="de-DE" dirty="0" err="1"/>
              <a:t>Captures</a:t>
            </a:r>
            <a:r>
              <a:rPr lang="de-DE" dirty="0"/>
              <a:t> (.</a:t>
            </a:r>
            <a:r>
              <a:rPr lang="de-DE" dirty="0" err="1"/>
              <a:t>pcap</a:t>
            </a:r>
            <a:r>
              <a:rPr lang="de-DE" dirty="0"/>
              <a:t>; .</a:t>
            </a:r>
            <a:r>
              <a:rPr lang="de-DE" dirty="0" err="1"/>
              <a:t>pcapng</a:t>
            </a:r>
            <a:r>
              <a:rPr lang="de-DE" dirty="0"/>
              <a:t>)</a:t>
            </a:r>
            <a:endParaRPr lang="de-DE" b="0" dirty="0">
              <a:solidFill>
                <a:srgbClr val="000000"/>
              </a:solidFill>
            </a:endParaRPr>
          </a:p>
        </p:txBody>
      </p:sp>
      <p:sp>
        <p:nvSpPr>
          <p:cNvPr id="3" name="TextBox 1">
            <a:extLst>
              <a:ext uri="{FF2B5EF4-FFF2-40B4-BE49-F238E27FC236}">
                <a16:creationId xmlns:a16="http://schemas.microsoft.com/office/drawing/2014/main" id="{6069C453-4D01-7D7C-BF3D-939015EB5E8D}"/>
              </a:ext>
            </a:extLst>
          </p:cNvPr>
          <p:cNvSpPr txBox="1"/>
          <p:nvPr/>
        </p:nvSpPr>
        <p:spPr>
          <a:xfrm>
            <a:off x="242453" y="1556162"/>
            <a:ext cx="11418865" cy="397031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t>As of today you cannot upload .</a:t>
            </a:r>
            <a:r>
              <a:rPr lang="en-US" sz="1800" dirty="0" err="1"/>
              <a:t>pcap</a:t>
            </a:r>
            <a:r>
              <a:rPr lang="en-US" sz="1800" dirty="0"/>
              <a:t> / .</a:t>
            </a:r>
            <a:r>
              <a:rPr lang="en-US" sz="1800" dirty="0" err="1"/>
              <a:t>pcapng</a:t>
            </a:r>
            <a:r>
              <a:rPr lang="en-US" sz="1800" dirty="0"/>
              <a:t> to Large </a:t>
            </a:r>
            <a:r>
              <a:rPr lang="en-US" sz="1800" dirty="0" err="1"/>
              <a:t>Langauge</a:t>
            </a:r>
            <a:r>
              <a:rPr lang="en-US" sz="1800" dirty="0"/>
              <a:t> Models (LLMs) directly; (yet) </a:t>
            </a:r>
            <a:endParaRPr lang="en-US" dirty="0"/>
          </a:p>
          <a:p>
            <a:endParaRPr lang="en-US" sz="1800" dirty="0"/>
          </a:p>
          <a:p>
            <a:r>
              <a:rPr lang="en-US" sz="1800" dirty="0"/>
              <a:t>There are manual processes of exporting your capture to text and then pasting the text into the LLM GUI</a:t>
            </a:r>
          </a:p>
          <a:p>
            <a:endParaRPr lang="en-US" sz="1800" dirty="0"/>
          </a:p>
          <a:p>
            <a:r>
              <a:rPr lang="en-US" sz="1800" dirty="0"/>
              <a:t>Using RAG we can automate this process and provide users the ability to simply upload their capture and start 'talking' to it. </a:t>
            </a:r>
          </a:p>
          <a:p>
            <a:endParaRPr lang="en-US" sz="1800" dirty="0"/>
          </a:p>
          <a:p>
            <a:r>
              <a:rPr lang="en-US" sz="1800" dirty="0"/>
              <a:t>A pre-step, or a 7th intermediate step, in the RAG process is required: transforming the .</a:t>
            </a:r>
            <a:r>
              <a:rPr lang="en-US" sz="1800" dirty="0" err="1"/>
              <a:t>pcap</a:t>
            </a:r>
            <a:r>
              <a:rPr lang="en-US" sz="1800" dirty="0"/>
              <a:t> to JavaScript Object Notation (JSON) allowing us to use a </a:t>
            </a:r>
            <a:r>
              <a:rPr lang="en-US" sz="1800" dirty="0" err="1"/>
              <a:t>JSONLoader</a:t>
            </a:r>
            <a:r>
              <a:rPr lang="en-US" sz="1800" dirty="0"/>
              <a:t> to load the transformed data. </a:t>
            </a:r>
          </a:p>
          <a:p>
            <a:endParaRPr lang="en-US" sz="1800" dirty="0"/>
          </a:p>
          <a:p>
            <a:r>
              <a:rPr lang="en-US" sz="1800" dirty="0"/>
              <a:t>Another good idea is to sanitize / cleanse / cleanup any metadata that is unnecessary such as large HEX fields of data (</a:t>
            </a:r>
            <a:r>
              <a:rPr lang="en-US" sz="1800" dirty="0" err="1"/>
              <a:t>tcp.data</a:t>
            </a:r>
            <a:r>
              <a:rPr lang="en-US" sz="1800" dirty="0"/>
              <a:t> or </a:t>
            </a:r>
            <a:r>
              <a:rPr lang="en-US" sz="1800" dirty="0" err="1"/>
              <a:t>udp.data</a:t>
            </a:r>
            <a:r>
              <a:rPr lang="en-US" sz="1800" dirty="0"/>
              <a:t> fields) before splitting and embedding the data. </a:t>
            </a:r>
          </a:p>
          <a:p>
            <a:endParaRPr lang="en-US" sz="1800" dirty="0"/>
          </a:p>
          <a:p>
            <a:endParaRPr lang="en-US" sz="1800" dirty="0"/>
          </a:p>
        </p:txBody>
      </p:sp>
    </p:spTree>
    <p:extLst>
      <p:ext uri="{BB962C8B-B14F-4D97-AF65-F5344CB8AC3E}">
        <p14:creationId xmlns:p14="http://schemas.microsoft.com/office/powerpoint/2010/main" val="1647312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
          <a:extLst>
            <a:ext uri="{FF2B5EF4-FFF2-40B4-BE49-F238E27FC236}">
              <a16:creationId xmlns:a16="http://schemas.microsoft.com/office/drawing/2014/main" id="{EB7D338F-5093-04DC-88D5-EFCF15A84E4A}"/>
            </a:ext>
          </a:extLst>
        </p:cNvPr>
        <p:cNvGrpSpPr/>
        <p:nvPr/>
      </p:nvGrpSpPr>
      <p:grpSpPr>
        <a:xfrm>
          <a:off x="0" y="0"/>
          <a:ext cx="0" cy="0"/>
          <a:chOff x="0" y="0"/>
          <a:chExt cx="0" cy="0"/>
        </a:xfrm>
      </p:grpSpPr>
      <p:sp>
        <p:nvSpPr>
          <p:cNvPr id="71" name="Google Shape;71;p11">
            <a:extLst>
              <a:ext uri="{FF2B5EF4-FFF2-40B4-BE49-F238E27FC236}">
                <a16:creationId xmlns:a16="http://schemas.microsoft.com/office/drawing/2014/main" id="{6D78D3D6-C5CA-371A-B6FF-894AC57DF5DC}"/>
              </a:ext>
            </a:extLst>
          </p:cNvPr>
          <p:cNvSpPr txBox="1">
            <a:spLocks noGrp="1"/>
          </p:cNvSpPr>
          <p:nvPr>
            <p:ph type="title"/>
          </p:nvPr>
        </p:nvSpPr>
        <p:spPr>
          <a:xfrm>
            <a:off x="168500" y="77826"/>
            <a:ext cx="8162100" cy="495300"/>
          </a:xfrm>
          <a:prstGeom prst="rect">
            <a:avLst/>
          </a:prstGeom>
        </p:spPr>
        <p:txBody>
          <a:bodyPr spcFirstLastPara="1" wrap="square" lIns="91425" tIns="45700" rIns="91425" bIns="45700" anchor="ctr" anchorCtr="0">
            <a:noAutofit/>
          </a:bodyPr>
          <a:lstStyle/>
          <a:p>
            <a:r>
              <a:rPr lang="de-DE" dirty="0"/>
              <a:t>1 - Source</a:t>
            </a:r>
            <a:endParaRPr lang="de-DE" dirty="0">
              <a:solidFill>
                <a:srgbClr val="FFFFFF"/>
              </a:solidFill>
            </a:endParaRPr>
          </a:p>
        </p:txBody>
      </p:sp>
      <p:sp>
        <p:nvSpPr>
          <p:cNvPr id="2" name="TextBox 1">
            <a:extLst>
              <a:ext uri="{FF2B5EF4-FFF2-40B4-BE49-F238E27FC236}">
                <a16:creationId xmlns:a16="http://schemas.microsoft.com/office/drawing/2014/main" id="{4D865C85-025B-2365-7697-45C32FCC7C37}"/>
              </a:ext>
            </a:extLst>
          </p:cNvPr>
          <p:cNvSpPr txBox="1"/>
          <p:nvPr/>
        </p:nvSpPr>
        <p:spPr>
          <a:xfrm>
            <a:off x="252349" y="1269175"/>
            <a:ext cx="11418865" cy="507831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t>The source of the external knowledge you want to </a:t>
            </a:r>
            <a:r>
              <a:rPr lang="en-US" sz="1800" i="1" dirty="0"/>
              <a:t>augmented </a:t>
            </a:r>
            <a:r>
              <a:rPr lang="en-US" sz="1800" dirty="0"/>
              <a:t>the </a:t>
            </a:r>
            <a:r>
              <a:rPr lang="en-US" sz="1800" i="1" dirty="0"/>
              <a:t>generation</a:t>
            </a:r>
            <a:r>
              <a:rPr lang="en-US" sz="1800" dirty="0"/>
              <a:t> of output. </a:t>
            </a:r>
          </a:p>
          <a:p>
            <a:pPr marL="285750" indent="-285750">
              <a:buFont typeface="Arial,Sans-Serif"/>
              <a:buChar char="•"/>
            </a:pPr>
            <a:endParaRPr lang="en-US" sz="1800" dirty="0"/>
          </a:p>
          <a:p>
            <a:pPr marL="285750" indent="-285750">
              <a:buFont typeface="Arial,Sans-Serif"/>
              <a:buChar char="•"/>
            </a:pPr>
            <a:r>
              <a:rPr lang="en-US" sz="1800" b="1" dirty="0"/>
              <a:t>High level categories:</a:t>
            </a:r>
            <a:endParaRPr lang="en-US" sz="1800" dirty="0"/>
          </a:p>
          <a:p>
            <a:pPr marL="285750" indent="-285750">
              <a:buFont typeface="Arial,Sans-Serif"/>
              <a:buChar char="•"/>
            </a:pPr>
            <a:endParaRPr lang="en-US" sz="1800" dirty="0"/>
          </a:p>
          <a:p>
            <a:pPr marL="457200" lvl="1" indent="-285750">
              <a:buFont typeface="Courier New,monospace"/>
              <a:buChar char="o"/>
            </a:pPr>
            <a:r>
              <a:rPr lang="en-US" sz="1800" dirty="0"/>
              <a:t>Webpages</a:t>
            </a:r>
          </a:p>
          <a:p>
            <a:pPr marL="457200" lvl="1" indent="-285750">
              <a:buFont typeface="Courier New,monospace"/>
              <a:buChar char="o"/>
            </a:pPr>
            <a:r>
              <a:rPr lang="en-US" sz="1800" dirty="0"/>
              <a:t>PDFs</a:t>
            </a:r>
          </a:p>
          <a:p>
            <a:pPr marL="457200" lvl="1" indent="-285750">
              <a:buFont typeface="Courier New,monospace"/>
              <a:buChar char="o"/>
            </a:pPr>
            <a:r>
              <a:rPr lang="en-US" sz="1800" dirty="0"/>
              <a:t>Cloud Providers</a:t>
            </a:r>
          </a:p>
          <a:p>
            <a:pPr marL="457200" lvl="1" indent="-285750">
              <a:buFont typeface="Courier New,monospace"/>
              <a:buChar char="o"/>
            </a:pPr>
            <a:r>
              <a:rPr lang="en-US" sz="1800" dirty="0"/>
              <a:t>Social Platforms</a:t>
            </a:r>
          </a:p>
          <a:p>
            <a:pPr marL="457200" lvl="1" indent="-285750">
              <a:buFont typeface="Courier New,monospace"/>
              <a:buChar char="o"/>
            </a:pPr>
            <a:r>
              <a:rPr lang="en-US" sz="1800" dirty="0"/>
              <a:t>Messaging Services</a:t>
            </a:r>
          </a:p>
          <a:p>
            <a:pPr marL="457200" lvl="1" indent="-285750">
              <a:buFont typeface="Courier New,monospace"/>
              <a:buChar char="o"/>
            </a:pPr>
            <a:r>
              <a:rPr lang="en-US" sz="1800" dirty="0"/>
              <a:t>Productivity Tools</a:t>
            </a:r>
          </a:p>
          <a:p>
            <a:pPr marL="457200" lvl="1" indent="-285750">
              <a:buFont typeface="Courier New,monospace"/>
              <a:buChar char="o"/>
            </a:pPr>
            <a:r>
              <a:rPr lang="en-US" sz="1800" dirty="0"/>
              <a:t>Common File Types</a:t>
            </a:r>
          </a:p>
          <a:p>
            <a:pPr marL="914400" lvl="2" indent="-285750">
              <a:buFont typeface="Wingdings,Sans-Serif"/>
              <a:buChar char="§"/>
            </a:pPr>
            <a:r>
              <a:rPr lang="en-US" sz="1800" dirty="0"/>
              <a:t>CSV</a:t>
            </a:r>
          </a:p>
          <a:p>
            <a:pPr marL="914400" lvl="2" indent="-285750">
              <a:buFont typeface="Wingdings,Sans-Serif"/>
              <a:buChar char="§"/>
            </a:pPr>
            <a:r>
              <a:rPr lang="en-US" sz="1800" dirty="0"/>
              <a:t>Directory of files</a:t>
            </a:r>
          </a:p>
          <a:p>
            <a:pPr marL="914400" lvl="2" indent="-285750">
              <a:buFont typeface="Wingdings,Sans-Serif"/>
              <a:buChar char="§"/>
            </a:pPr>
            <a:r>
              <a:rPr lang="en-US" sz="1800" dirty="0"/>
              <a:t>Unstructured files</a:t>
            </a:r>
          </a:p>
          <a:p>
            <a:pPr marL="914400" lvl="2" indent="-285750">
              <a:buFont typeface="Wingdings,Sans-Serif"/>
              <a:buChar char="§"/>
            </a:pPr>
            <a:r>
              <a:rPr lang="en-US" sz="1800" dirty="0"/>
              <a:t>JSON &lt;==== there is no .</a:t>
            </a:r>
            <a:r>
              <a:rPr lang="en-US" sz="1800" dirty="0" err="1"/>
              <a:t>pcap</a:t>
            </a:r>
            <a:r>
              <a:rPr lang="en-US" sz="1800" dirty="0"/>
              <a:t> source; but there is a JSON source</a:t>
            </a:r>
          </a:p>
          <a:p>
            <a:pPr marL="914400" lvl="2" indent="-285750">
              <a:buFont typeface="Wingdings,Sans-Serif"/>
              <a:buChar char="§"/>
            </a:pPr>
            <a:r>
              <a:rPr lang="en-US" sz="1800" dirty="0"/>
              <a:t>HTML</a:t>
            </a:r>
          </a:p>
          <a:p>
            <a:pPr marL="914400" lvl="2" indent="-285750">
              <a:buFont typeface="Wingdings,Sans-Serif"/>
              <a:buChar char="§"/>
            </a:pPr>
            <a:endParaRPr lang="en-US" sz="1800" dirty="0"/>
          </a:p>
          <a:p>
            <a:endParaRPr lang="en-US" sz="1800" dirty="0"/>
          </a:p>
        </p:txBody>
      </p:sp>
    </p:spTree>
    <p:extLst>
      <p:ext uri="{BB962C8B-B14F-4D97-AF65-F5344CB8AC3E}">
        <p14:creationId xmlns:p14="http://schemas.microsoft.com/office/powerpoint/2010/main" val="463814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
          <a:extLst>
            <a:ext uri="{FF2B5EF4-FFF2-40B4-BE49-F238E27FC236}">
              <a16:creationId xmlns:a16="http://schemas.microsoft.com/office/drawing/2014/main" id="{EAD8CDE5-D799-AD60-4E9E-0720310FB979}"/>
            </a:ext>
          </a:extLst>
        </p:cNvPr>
        <p:cNvGrpSpPr/>
        <p:nvPr/>
      </p:nvGrpSpPr>
      <p:grpSpPr>
        <a:xfrm>
          <a:off x="0" y="0"/>
          <a:ext cx="0" cy="0"/>
          <a:chOff x="0" y="0"/>
          <a:chExt cx="0" cy="0"/>
        </a:xfrm>
      </p:grpSpPr>
      <p:sp>
        <p:nvSpPr>
          <p:cNvPr id="71" name="Google Shape;71;p11">
            <a:extLst>
              <a:ext uri="{FF2B5EF4-FFF2-40B4-BE49-F238E27FC236}">
                <a16:creationId xmlns:a16="http://schemas.microsoft.com/office/drawing/2014/main" id="{7A1FB3D9-91D0-90C8-B723-940545D9AAC0}"/>
              </a:ext>
            </a:extLst>
          </p:cNvPr>
          <p:cNvSpPr txBox="1">
            <a:spLocks noGrp="1"/>
          </p:cNvSpPr>
          <p:nvPr>
            <p:ph type="title"/>
          </p:nvPr>
        </p:nvSpPr>
        <p:spPr>
          <a:xfrm>
            <a:off x="168500" y="77826"/>
            <a:ext cx="8162100" cy="495300"/>
          </a:xfrm>
          <a:prstGeom prst="rect">
            <a:avLst/>
          </a:prstGeom>
        </p:spPr>
        <p:txBody>
          <a:bodyPr spcFirstLastPara="1" wrap="square" lIns="91425" tIns="45700" rIns="91425" bIns="45700" anchor="ctr" anchorCtr="0">
            <a:noAutofit/>
          </a:bodyPr>
          <a:lstStyle/>
          <a:p>
            <a:r>
              <a:rPr lang="de-DE" dirty="0"/>
              <a:t>2 - Load</a:t>
            </a:r>
            <a:endParaRPr lang="de-DE" dirty="0">
              <a:solidFill>
                <a:srgbClr val="FFFFFF"/>
              </a:solidFill>
            </a:endParaRPr>
          </a:p>
        </p:txBody>
      </p:sp>
      <p:sp>
        <p:nvSpPr>
          <p:cNvPr id="3" name="TextBox 1">
            <a:extLst>
              <a:ext uri="{FF2B5EF4-FFF2-40B4-BE49-F238E27FC236}">
                <a16:creationId xmlns:a16="http://schemas.microsoft.com/office/drawing/2014/main" id="{F51882BF-BF8A-A10F-6028-CCF2F0CF7391}"/>
              </a:ext>
            </a:extLst>
          </p:cNvPr>
          <p:cNvSpPr txBox="1"/>
          <p:nvPr/>
        </p:nvSpPr>
        <p:spPr>
          <a:xfrm>
            <a:off x="252349" y="1308759"/>
            <a:ext cx="11418865" cy="563231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t>Once you have a source you need to find the appropriate </a:t>
            </a:r>
            <a:r>
              <a:rPr lang="en-US" sz="1800" i="1" dirty="0"/>
              <a:t>loader; note there is no .</a:t>
            </a:r>
            <a:r>
              <a:rPr lang="en-US" sz="1800" i="1" dirty="0" err="1"/>
              <a:t>pcap</a:t>
            </a:r>
            <a:r>
              <a:rPr lang="en-US" sz="1800" i="1" dirty="0"/>
              <a:t> loaded but there is a </a:t>
            </a:r>
            <a:r>
              <a:rPr lang="en-US" sz="1800" i="1" dirty="0" err="1"/>
              <a:t>JSONLoader</a:t>
            </a:r>
            <a:endParaRPr lang="en-US" sz="1800" dirty="0" err="1"/>
          </a:p>
          <a:p>
            <a:endParaRPr lang="en-US" sz="1800" dirty="0"/>
          </a:p>
          <a:p>
            <a:pPr marL="285750" indent="-285750">
              <a:buFont typeface="Arial,Sans-Serif"/>
              <a:buChar char="•"/>
            </a:pPr>
            <a:r>
              <a:rPr lang="en-US" sz="1800" b="1" dirty="0"/>
              <a:t>Sample code to load a JSON file:</a:t>
            </a:r>
            <a:endParaRPr lang="en-US" sz="1800" dirty="0"/>
          </a:p>
          <a:p>
            <a:pPr marL="285750" indent="-285750">
              <a:buFont typeface="Arial,Sans-Serif"/>
              <a:buChar char="•"/>
            </a:pPr>
            <a:endParaRPr lang="en-US" sz="1800" dirty="0"/>
          </a:p>
          <a:p>
            <a:r>
              <a:rPr lang="en-US" sz="1800" dirty="0">
                <a:solidFill>
                  <a:schemeClr val="accent5"/>
                </a:solidFill>
                <a:latin typeface="Consolas"/>
              </a:rPr>
              <a:t>from </a:t>
            </a:r>
            <a:r>
              <a:rPr lang="en-US" sz="1800" dirty="0" err="1">
                <a:solidFill>
                  <a:schemeClr val="accent5"/>
                </a:solidFill>
                <a:latin typeface="Consolas"/>
              </a:rPr>
              <a:t>langchain_community.document_loaders</a:t>
            </a:r>
            <a:r>
              <a:rPr lang="en-US" sz="1800" dirty="0">
                <a:solidFill>
                  <a:schemeClr val="accent5"/>
                </a:solidFill>
                <a:latin typeface="Consolas"/>
              </a:rPr>
              <a:t> import </a:t>
            </a:r>
            <a:r>
              <a:rPr lang="en-US" sz="1800" dirty="0" err="1">
                <a:solidFill>
                  <a:schemeClr val="accent5"/>
                </a:solidFill>
                <a:latin typeface="Consolas"/>
              </a:rPr>
              <a:t>JSONLoader</a:t>
            </a:r>
            <a:endParaRPr lang="en-US" sz="1800" dirty="0">
              <a:solidFill>
                <a:schemeClr val="accent5"/>
              </a:solidFill>
              <a:latin typeface="Consolas"/>
            </a:endParaRPr>
          </a:p>
          <a:p>
            <a:endParaRPr lang="en-US" sz="1800" dirty="0">
              <a:solidFill>
                <a:schemeClr val="accent5"/>
              </a:solidFill>
              <a:latin typeface="Consolas"/>
            </a:endParaRPr>
          </a:p>
          <a:p>
            <a:r>
              <a:rPr lang="en-US" sz="1800" dirty="0" err="1">
                <a:solidFill>
                  <a:schemeClr val="accent5"/>
                </a:solidFill>
                <a:latin typeface="Consolas"/>
              </a:rPr>
              <a:t>file_path</a:t>
            </a:r>
            <a:r>
              <a:rPr lang="en-US" sz="1800" dirty="0">
                <a:solidFill>
                  <a:schemeClr val="accent5"/>
                </a:solidFill>
                <a:latin typeface="Consolas"/>
              </a:rPr>
              <a:t>='./</a:t>
            </a:r>
            <a:r>
              <a:rPr lang="en-US" sz="1800" dirty="0" err="1">
                <a:solidFill>
                  <a:schemeClr val="accent5"/>
                </a:solidFill>
                <a:latin typeface="Consolas"/>
              </a:rPr>
              <a:t>sample.json</a:t>
            </a:r>
            <a:r>
              <a:rPr lang="en-US" sz="1800" dirty="0">
                <a:solidFill>
                  <a:schemeClr val="accent5"/>
                </a:solidFill>
                <a:latin typeface="Consolas"/>
              </a:rPr>
              <a:t>'</a:t>
            </a:r>
            <a:endParaRPr lang="en-US" dirty="0">
              <a:solidFill>
                <a:schemeClr val="accent5"/>
              </a:solidFill>
            </a:endParaRPr>
          </a:p>
          <a:p>
            <a:br>
              <a:rPr lang="en-US" sz="1800" dirty="0">
                <a:latin typeface="Consolas"/>
              </a:rPr>
            </a:br>
            <a:r>
              <a:rPr lang="en-US" sz="1800" dirty="0">
                <a:solidFill>
                  <a:schemeClr val="accent5"/>
                </a:solidFill>
                <a:latin typeface="Consolas"/>
              </a:rPr>
              <a:t>loader = </a:t>
            </a:r>
            <a:r>
              <a:rPr lang="en-US" sz="1800" dirty="0" err="1">
                <a:solidFill>
                  <a:schemeClr val="accent5"/>
                </a:solidFill>
                <a:latin typeface="Consolas"/>
              </a:rPr>
              <a:t>JSONLoader</a:t>
            </a:r>
            <a:r>
              <a:rPr lang="en-US" sz="1800" dirty="0">
                <a:solidFill>
                  <a:schemeClr val="accent5"/>
                </a:solidFill>
                <a:latin typeface="Consolas"/>
              </a:rPr>
              <a:t>(</a:t>
            </a:r>
            <a:br>
              <a:rPr lang="en-US" sz="1800" dirty="0">
                <a:latin typeface="Consolas"/>
              </a:rPr>
            </a:br>
            <a:r>
              <a:rPr lang="en-US" sz="1800" dirty="0">
                <a:solidFill>
                  <a:schemeClr val="accent5"/>
                </a:solidFill>
                <a:latin typeface="Consolas"/>
              </a:rPr>
              <a:t> </a:t>
            </a:r>
            <a:r>
              <a:rPr lang="en-US" sz="1800" dirty="0" err="1">
                <a:solidFill>
                  <a:schemeClr val="accent5"/>
                </a:solidFill>
                <a:latin typeface="Consolas"/>
              </a:rPr>
              <a:t>file_path</a:t>
            </a:r>
            <a:r>
              <a:rPr lang="en-US" sz="1800" dirty="0">
                <a:solidFill>
                  <a:schemeClr val="accent5"/>
                </a:solidFill>
                <a:latin typeface="Consolas"/>
              </a:rPr>
              <a:t>=</a:t>
            </a:r>
            <a:r>
              <a:rPr lang="en-US" sz="1800" dirty="0" err="1">
                <a:solidFill>
                  <a:schemeClr val="accent5"/>
                </a:solidFill>
                <a:latin typeface="Consolas"/>
              </a:rPr>
              <a:t>file_path</a:t>
            </a:r>
            <a:r>
              <a:rPr lang="en-US" sz="1800" dirty="0">
                <a:solidFill>
                  <a:schemeClr val="accent5"/>
                </a:solidFill>
                <a:latin typeface="Consolas"/>
              </a:rPr>
              <a:t>,</a:t>
            </a:r>
            <a:br>
              <a:rPr lang="en-US" sz="1800" dirty="0">
                <a:latin typeface="Consolas"/>
              </a:rPr>
            </a:br>
            <a:r>
              <a:rPr lang="en-US" sz="1800" dirty="0">
                <a:solidFill>
                  <a:schemeClr val="accent5"/>
                </a:solidFill>
                <a:latin typeface="Consolas"/>
              </a:rPr>
              <a:t> </a:t>
            </a:r>
            <a:r>
              <a:rPr lang="en-US" sz="1800" dirty="0" err="1">
                <a:solidFill>
                  <a:schemeClr val="accent5"/>
                </a:solidFill>
                <a:latin typeface="Consolas"/>
              </a:rPr>
              <a:t>jq_schema</a:t>
            </a:r>
            <a:r>
              <a:rPr lang="en-US" sz="1800" dirty="0">
                <a:solidFill>
                  <a:schemeClr val="accent5"/>
                </a:solidFill>
                <a:latin typeface="Consolas"/>
              </a:rPr>
              <a:t>='.quiz',</a:t>
            </a:r>
            <a:br>
              <a:rPr lang="en-US" sz="1800" dirty="0">
                <a:latin typeface="Consolas"/>
              </a:rPr>
            </a:br>
            <a:r>
              <a:rPr lang="en-US" sz="1800" dirty="0">
                <a:solidFill>
                  <a:schemeClr val="accent5"/>
                </a:solidFill>
                <a:latin typeface="Consolas"/>
              </a:rPr>
              <a:t> </a:t>
            </a:r>
            <a:r>
              <a:rPr lang="en-US" sz="1800" dirty="0" err="1">
                <a:solidFill>
                  <a:schemeClr val="accent5"/>
                </a:solidFill>
                <a:latin typeface="Consolas"/>
              </a:rPr>
              <a:t>text_content</a:t>
            </a:r>
            <a:r>
              <a:rPr lang="en-US" sz="1800" dirty="0">
                <a:solidFill>
                  <a:schemeClr val="accent5"/>
                </a:solidFill>
                <a:latin typeface="Consolas"/>
              </a:rPr>
              <a:t>=False)</a:t>
            </a:r>
            <a:endParaRPr lang="en-US">
              <a:solidFill>
                <a:schemeClr val="accent5"/>
              </a:solidFill>
            </a:endParaRPr>
          </a:p>
          <a:p>
            <a:endParaRPr lang="en-US" sz="1800" dirty="0">
              <a:latin typeface="Consolas"/>
            </a:endParaRPr>
          </a:p>
          <a:p>
            <a:r>
              <a:rPr lang="en-US" sz="1800" dirty="0">
                <a:solidFill>
                  <a:schemeClr val="accent4"/>
                </a:solidFill>
                <a:latin typeface="Consolas"/>
              </a:rPr>
              <a:t>docs = </a:t>
            </a:r>
            <a:r>
              <a:rPr lang="en-US" sz="1800" dirty="0" err="1">
                <a:solidFill>
                  <a:schemeClr val="accent4"/>
                </a:solidFill>
                <a:latin typeface="Consolas"/>
              </a:rPr>
              <a:t>loader.load</a:t>
            </a:r>
            <a:r>
              <a:rPr lang="en-US" sz="1800" dirty="0">
                <a:solidFill>
                  <a:schemeClr val="accent4"/>
                </a:solidFill>
                <a:latin typeface="Consolas"/>
              </a:rPr>
              <a:t>()</a:t>
            </a:r>
            <a:br>
              <a:rPr lang="en-US" sz="1800" dirty="0">
                <a:latin typeface="Consolas"/>
              </a:rPr>
            </a:br>
            <a:endParaRPr lang="en-US" sz="1800" dirty="0">
              <a:solidFill>
                <a:schemeClr val="accent4"/>
              </a:solidFill>
              <a:latin typeface="Consolas"/>
            </a:endParaRPr>
          </a:p>
          <a:p>
            <a:r>
              <a:rPr lang="en-US" sz="1800" dirty="0">
                <a:solidFill>
                  <a:schemeClr val="accent4"/>
                </a:solidFill>
                <a:latin typeface="Consolas"/>
              </a:rPr>
              <a:t>print(docs[0].</a:t>
            </a:r>
            <a:r>
              <a:rPr lang="en-US" sz="1800" dirty="0" err="1">
                <a:solidFill>
                  <a:schemeClr val="accent4"/>
                </a:solidFill>
                <a:latin typeface="Consolas"/>
              </a:rPr>
              <a:t>page_content</a:t>
            </a:r>
            <a:r>
              <a:rPr lang="en-US" sz="1800" dirty="0">
                <a:solidFill>
                  <a:schemeClr val="accent4"/>
                </a:solidFill>
                <a:latin typeface="Consolas"/>
              </a:rPr>
              <a:t>[:100])</a:t>
            </a:r>
            <a:br>
              <a:rPr lang="en-US" sz="1800" dirty="0">
                <a:latin typeface="Consolas"/>
              </a:rPr>
            </a:br>
            <a:endParaRPr lang="en-US" sz="1800">
              <a:solidFill>
                <a:schemeClr val="accent4"/>
              </a:solidFill>
              <a:latin typeface="Consolas"/>
            </a:endParaRPr>
          </a:p>
          <a:p>
            <a:r>
              <a:rPr lang="en-US" sz="1800" dirty="0">
                <a:solidFill>
                  <a:schemeClr val="accent4"/>
                </a:solidFill>
                <a:latin typeface="Consolas"/>
              </a:rPr>
              <a:t>print(docs[0].metadata)</a:t>
            </a:r>
            <a:endParaRPr lang="en-US" dirty="0">
              <a:solidFill>
                <a:schemeClr val="accent4"/>
              </a:solidFill>
            </a:endParaRPr>
          </a:p>
          <a:p>
            <a:endParaRPr lang="en-US" sz="1800" dirty="0"/>
          </a:p>
        </p:txBody>
      </p:sp>
    </p:spTree>
    <p:extLst>
      <p:ext uri="{BB962C8B-B14F-4D97-AF65-F5344CB8AC3E}">
        <p14:creationId xmlns:p14="http://schemas.microsoft.com/office/powerpoint/2010/main" val="118516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
          <a:extLst>
            <a:ext uri="{FF2B5EF4-FFF2-40B4-BE49-F238E27FC236}">
              <a16:creationId xmlns:a16="http://schemas.microsoft.com/office/drawing/2014/main" id="{33F43480-42A5-D94A-4CB4-3A5D565CCA11}"/>
            </a:ext>
          </a:extLst>
        </p:cNvPr>
        <p:cNvGrpSpPr/>
        <p:nvPr/>
      </p:nvGrpSpPr>
      <p:grpSpPr>
        <a:xfrm>
          <a:off x="0" y="0"/>
          <a:ext cx="0" cy="0"/>
          <a:chOff x="0" y="0"/>
          <a:chExt cx="0" cy="0"/>
        </a:xfrm>
      </p:grpSpPr>
      <p:sp>
        <p:nvSpPr>
          <p:cNvPr id="71" name="Google Shape;71;p11">
            <a:extLst>
              <a:ext uri="{FF2B5EF4-FFF2-40B4-BE49-F238E27FC236}">
                <a16:creationId xmlns:a16="http://schemas.microsoft.com/office/drawing/2014/main" id="{35455A61-F6D2-E8A3-9B9C-5E3F0DAD94E5}"/>
              </a:ext>
            </a:extLst>
          </p:cNvPr>
          <p:cNvSpPr txBox="1">
            <a:spLocks noGrp="1"/>
          </p:cNvSpPr>
          <p:nvPr>
            <p:ph type="title"/>
          </p:nvPr>
        </p:nvSpPr>
        <p:spPr>
          <a:xfrm>
            <a:off x="168500" y="77826"/>
            <a:ext cx="8162100" cy="495300"/>
          </a:xfrm>
          <a:prstGeom prst="rect">
            <a:avLst/>
          </a:prstGeom>
        </p:spPr>
        <p:txBody>
          <a:bodyPr spcFirstLastPara="1" wrap="square" lIns="91425" tIns="45700" rIns="91425" bIns="45700" anchor="ctr" anchorCtr="0">
            <a:noAutofit/>
          </a:bodyPr>
          <a:lstStyle/>
          <a:p>
            <a:r>
              <a:rPr lang="de-DE" dirty="0"/>
              <a:t>3 – Split (Transform)</a:t>
            </a:r>
            <a:endParaRPr lang="de-DE" dirty="0">
              <a:solidFill>
                <a:srgbClr val="FFFFFF"/>
              </a:solidFill>
            </a:endParaRPr>
          </a:p>
        </p:txBody>
      </p:sp>
      <p:sp>
        <p:nvSpPr>
          <p:cNvPr id="2" name="TextBox 1">
            <a:extLst>
              <a:ext uri="{FF2B5EF4-FFF2-40B4-BE49-F238E27FC236}">
                <a16:creationId xmlns:a16="http://schemas.microsoft.com/office/drawing/2014/main" id="{FEB48CCD-A444-ABCC-CB9F-A51DA93C5A80}"/>
              </a:ext>
            </a:extLst>
          </p:cNvPr>
          <p:cNvSpPr txBox="1"/>
          <p:nvPr/>
        </p:nvSpPr>
        <p:spPr>
          <a:xfrm>
            <a:off x="252349" y="1308759"/>
            <a:ext cx="11418865" cy="646330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t>A </a:t>
            </a:r>
            <a:r>
              <a:rPr lang="en-US" sz="1800" b="1" dirty="0"/>
              <a:t>semantic splitter</a:t>
            </a:r>
            <a:r>
              <a:rPr lang="en-US" sz="1800" dirty="0"/>
              <a:t> breaks text into chunks </a:t>
            </a:r>
            <a:r>
              <a:rPr lang="en-US" sz="1800" b="1" dirty="0"/>
              <a:t>based on meaning</a:t>
            </a:r>
            <a:r>
              <a:rPr lang="en-US" sz="1800" dirty="0"/>
              <a:t>, not just size or structure. It uses LLMs or embeddings to find natural boundaries—like a shift in topic, tone, or idea—rather than blindly splitting by paragraphs, headers, or token limits.</a:t>
            </a:r>
          </a:p>
          <a:p>
            <a:br>
              <a:rPr lang="en-US" sz="1800" dirty="0"/>
            </a:br>
            <a:r>
              <a:rPr lang="en-US" sz="1800" dirty="0"/>
              <a:t>📘 </a:t>
            </a:r>
            <a:r>
              <a:rPr lang="en-US" sz="1800" b="1" dirty="0"/>
              <a:t>Example: Network Engineering Manual</a:t>
            </a:r>
          </a:p>
          <a:p>
            <a:endParaRPr lang="en-US" sz="1800" b="1" dirty="0"/>
          </a:p>
          <a:p>
            <a:r>
              <a:rPr lang="en-US" sz="1800" dirty="0"/>
              <a:t>Imagine you're using RAG on a 50-page Cisco IOS XE config guide.</a:t>
            </a:r>
          </a:p>
          <a:p>
            <a:endParaRPr lang="en-US" sz="1800" dirty="0"/>
          </a:p>
          <a:p>
            <a:pPr marL="285750" indent="-285750">
              <a:buFont typeface="Arial,Sans-Serif"/>
              <a:buChar char="•"/>
            </a:pPr>
            <a:r>
              <a:rPr lang="en-US" sz="1800" b="1" dirty="0"/>
              <a:t>Naive splitter:</a:t>
            </a:r>
            <a:r>
              <a:rPr lang="en-US" sz="1800" dirty="0"/>
              <a:t> Splits every 500 tokens. This might:</a:t>
            </a:r>
          </a:p>
          <a:p>
            <a:pPr marL="742950" lvl="2" indent="-285750">
              <a:buFont typeface="Wingdings,Sans-Serif"/>
              <a:buChar char="§"/>
            </a:pPr>
            <a:r>
              <a:rPr lang="en-US" sz="1800" dirty="0"/>
              <a:t>Split a </a:t>
            </a:r>
            <a:r>
              <a:rPr lang="en-US" sz="1800" dirty="0">
                <a:latin typeface="Consolas"/>
              </a:rPr>
              <a:t>show </a:t>
            </a:r>
            <a:r>
              <a:rPr lang="en-US" sz="1800" err="1">
                <a:latin typeface="Consolas"/>
              </a:rPr>
              <a:t>ip</a:t>
            </a:r>
            <a:r>
              <a:rPr lang="en-US" sz="1800" dirty="0">
                <a:latin typeface="Consolas"/>
              </a:rPr>
              <a:t> interface brief</a:t>
            </a:r>
            <a:r>
              <a:rPr lang="en-US" sz="1800" dirty="0"/>
              <a:t> explanation halfway.</a:t>
            </a:r>
          </a:p>
          <a:p>
            <a:pPr marL="742950" lvl="2" indent="-285750">
              <a:buFont typeface="Wingdings,Sans-Serif"/>
              <a:buChar char="§"/>
            </a:pPr>
            <a:r>
              <a:rPr lang="en-US" sz="1800" dirty="0"/>
              <a:t>Mix unrelated topics like BGP and EIGRP in the same chunk.</a:t>
            </a:r>
          </a:p>
          <a:p>
            <a:pPr marL="742950" lvl="2" indent="-285750">
              <a:buFont typeface="Wingdings,Sans-Serif"/>
              <a:buChar char="§"/>
            </a:pPr>
            <a:endParaRPr lang="en-US" sz="1800" dirty="0"/>
          </a:p>
          <a:p>
            <a:pPr marL="285750" indent="-285750">
              <a:buFont typeface="Arial,Sans-Serif"/>
              <a:buChar char="•"/>
            </a:pPr>
            <a:r>
              <a:rPr lang="en-US" sz="1800" b="1" dirty="0"/>
              <a:t>Semantic splitter:</a:t>
            </a:r>
            <a:r>
              <a:rPr lang="en-US" sz="1800" dirty="0"/>
              <a:t> Analyzes where the </a:t>
            </a:r>
            <a:r>
              <a:rPr lang="en-US" sz="1800" b="1" dirty="0"/>
              <a:t>concept changes</a:t>
            </a:r>
            <a:r>
              <a:rPr lang="en-US" sz="1800" dirty="0"/>
              <a:t> and chunks accordingly:</a:t>
            </a:r>
          </a:p>
          <a:p>
            <a:pPr marL="742950" lvl="2" indent="-285750">
              <a:buFont typeface="Wingdings,Sans-Serif"/>
              <a:buChar char="§"/>
            </a:pPr>
            <a:r>
              <a:rPr lang="en-US" sz="1800" dirty="0"/>
              <a:t>One chunk for </a:t>
            </a:r>
            <a:r>
              <a:rPr lang="en-US" sz="1800" dirty="0">
                <a:latin typeface="Consolas"/>
              </a:rPr>
              <a:t>show </a:t>
            </a:r>
            <a:r>
              <a:rPr lang="en-US" sz="1800" err="1">
                <a:latin typeface="Consolas"/>
              </a:rPr>
              <a:t>ip</a:t>
            </a:r>
            <a:r>
              <a:rPr lang="en-US" sz="1800" dirty="0">
                <a:latin typeface="Consolas"/>
              </a:rPr>
              <a:t> interface brief</a:t>
            </a:r>
          </a:p>
          <a:p>
            <a:pPr marL="742950" lvl="2" indent="-285750">
              <a:buFont typeface="Wingdings,Sans-Serif"/>
              <a:buChar char="§"/>
            </a:pPr>
            <a:r>
              <a:rPr lang="en-US" sz="1800" dirty="0"/>
              <a:t>Another for </a:t>
            </a:r>
            <a:r>
              <a:rPr lang="en-US" sz="1800" dirty="0">
                <a:latin typeface="Consolas"/>
              </a:rPr>
              <a:t>configure static routing</a:t>
            </a:r>
          </a:p>
          <a:p>
            <a:pPr marL="742950" lvl="2" indent="-285750">
              <a:buFont typeface="Wingdings,Sans-Serif"/>
              <a:buChar char="§"/>
            </a:pPr>
            <a:r>
              <a:rPr lang="en-US" sz="1800" dirty="0"/>
              <a:t>Another for </a:t>
            </a:r>
            <a:r>
              <a:rPr lang="en-US" sz="1800" dirty="0">
                <a:latin typeface="Consolas"/>
              </a:rPr>
              <a:t>EIGRP authentication</a:t>
            </a:r>
          </a:p>
          <a:p>
            <a:pPr marL="742950" lvl="2" indent="-285750">
              <a:buFont typeface="Wingdings,Sans-Serif"/>
              <a:buChar char="§"/>
            </a:pPr>
            <a:endParaRPr lang="en-US" sz="1800" dirty="0">
              <a:latin typeface="Consolas"/>
            </a:endParaRPr>
          </a:p>
          <a:p>
            <a:pPr lvl="1"/>
            <a:r>
              <a:rPr lang="en-US" sz="1800" dirty="0"/>
              <a:t>This ensures each chunk is </a:t>
            </a:r>
            <a:r>
              <a:rPr lang="en-US" sz="1800" b="1" dirty="0"/>
              <a:t>coherent</a:t>
            </a:r>
            <a:r>
              <a:rPr lang="en-US" sz="1800" dirty="0"/>
              <a:t>, </a:t>
            </a:r>
            <a:r>
              <a:rPr lang="en-US" sz="1800" b="1" dirty="0"/>
              <a:t>self-contained</a:t>
            </a:r>
            <a:r>
              <a:rPr lang="en-US" sz="1800" dirty="0"/>
              <a:t>, and </a:t>
            </a:r>
            <a:r>
              <a:rPr lang="en-US" sz="1800" b="1" dirty="0"/>
              <a:t>relevant to a single question</a:t>
            </a:r>
            <a:r>
              <a:rPr lang="en-US" sz="1800" dirty="0"/>
              <a:t>.</a:t>
            </a:r>
          </a:p>
          <a:p>
            <a:endParaRPr lang="en-US" sz="1800" dirty="0"/>
          </a:p>
          <a:p>
            <a:pPr marL="742950" lvl="1" indent="-285750">
              <a:buFont typeface="Courier New,monospace"/>
              <a:buChar char="o"/>
            </a:pPr>
            <a:endParaRPr lang="en-US" sz="1800" dirty="0"/>
          </a:p>
          <a:p>
            <a:pPr marL="285750" indent="-285750">
              <a:buFont typeface="Arial,Sans-Serif"/>
              <a:buChar char="•"/>
            </a:pPr>
            <a:endParaRPr lang="en-US" sz="1800" dirty="0"/>
          </a:p>
          <a:p>
            <a:endParaRPr lang="en-US" sz="1800" dirty="0"/>
          </a:p>
          <a:p>
            <a:endParaRPr lang="en-US" sz="1800" i="1" dirty="0"/>
          </a:p>
        </p:txBody>
      </p:sp>
    </p:spTree>
    <p:extLst>
      <p:ext uri="{BB962C8B-B14F-4D97-AF65-F5344CB8AC3E}">
        <p14:creationId xmlns:p14="http://schemas.microsoft.com/office/powerpoint/2010/main" val="1064589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
          <a:extLst>
            <a:ext uri="{FF2B5EF4-FFF2-40B4-BE49-F238E27FC236}">
              <a16:creationId xmlns:a16="http://schemas.microsoft.com/office/drawing/2014/main" id="{CCF36547-DCB0-0C8D-BC2B-F8BEB4B8E0B0}"/>
            </a:ext>
          </a:extLst>
        </p:cNvPr>
        <p:cNvGrpSpPr/>
        <p:nvPr/>
      </p:nvGrpSpPr>
      <p:grpSpPr>
        <a:xfrm>
          <a:off x="0" y="0"/>
          <a:ext cx="0" cy="0"/>
          <a:chOff x="0" y="0"/>
          <a:chExt cx="0" cy="0"/>
        </a:xfrm>
      </p:grpSpPr>
      <p:sp>
        <p:nvSpPr>
          <p:cNvPr id="71" name="Google Shape;71;p11">
            <a:extLst>
              <a:ext uri="{FF2B5EF4-FFF2-40B4-BE49-F238E27FC236}">
                <a16:creationId xmlns:a16="http://schemas.microsoft.com/office/drawing/2014/main" id="{8CFFE600-6B00-E495-5DA0-EFC5F0CC014C}"/>
              </a:ext>
            </a:extLst>
          </p:cNvPr>
          <p:cNvSpPr txBox="1">
            <a:spLocks noGrp="1"/>
          </p:cNvSpPr>
          <p:nvPr>
            <p:ph type="title"/>
          </p:nvPr>
        </p:nvSpPr>
        <p:spPr>
          <a:xfrm>
            <a:off x="168500" y="77826"/>
            <a:ext cx="8162100" cy="495300"/>
          </a:xfrm>
          <a:prstGeom prst="rect">
            <a:avLst/>
          </a:prstGeom>
        </p:spPr>
        <p:txBody>
          <a:bodyPr spcFirstLastPara="1" wrap="square" lIns="91425" tIns="45700" rIns="91425" bIns="45700" anchor="ctr" anchorCtr="0">
            <a:noAutofit/>
          </a:bodyPr>
          <a:lstStyle/>
          <a:p>
            <a:r>
              <a:rPr lang="de-DE" dirty="0"/>
              <a:t>4 – </a:t>
            </a:r>
            <a:r>
              <a:rPr lang="de-DE" dirty="0" err="1"/>
              <a:t>Embed</a:t>
            </a:r>
            <a:r>
              <a:rPr lang="de-DE" dirty="0"/>
              <a:t> (</a:t>
            </a:r>
            <a:r>
              <a:rPr lang="de-DE" dirty="0" err="1"/>
              <a:t>Vectors</a:t>
            </a:r>
            <a:r>
              <a:rPr lang="de-DE" dirty="0"/>
              <a:t>)</a:t>
            </a:r>
            <a:endParaRPr lang="de-DE" dirty="0">
              <a:solidFill>
                <a:srgbClr val="FFFFFF"/>
              </a:solidFill>
            </a:endParaRPr>
          </a:p>
        </p:txBody>
      </p:sp>
      <p:sp>
        <p:nvSpPr>
          <p:cNvPr id="3" name="TextBox 1">
            <a:extLst>
              <a:ext uri="{FF2B5EF4-FFF2-40B4-BE49-F238E27FC236}">
                <a16:creationId xmlns:a16="http://schemas.microsoft.com/office/drawing/2014/main" id="{C7F3DAD0-5947-26EC-B3C9-3592E6A2EBEF}"/>
              </a:ext>
            </a:extLst>
          </p:cNvPr>
          <p:cNvSpPr txBox="1"/>
          <p:nvPr/>
        </p:nvSpPr>
        <p:spPr>
          <a:xfrm>
            <a:off x="252349" y="1308759"/>
            <a:ext cx="11418865" cy="501675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tx1"/>
                </a:solidFill>
              </a:rPr>
              <a:t>Embedding models transform human language into a format that machines can understand and compare with speed and accuracy. </a:t>
            </a:r>
            <a:endParaRPr lang="en-US">
              <a:solidFill>
                <a:schemeClr val="tx1"/>
              </a:solidFill>
            </a:endParaRPr>
          </a:p>
          <a:p>
            <a:endParaRPr lang="en-US" sz="2000" dirty="0">
              <a:solidFill>
                <a:schemeClr val="tx1"/>
              </a:solidFill>
            </a:endParaRPr>
          </a:p>
          <a:p>
            <a:r>
              <a:rPr lang="en-US" sz="2000" dirty="0">
                <a:solidFill>
                  <a:schemeClr val="tx1"/>
                </a:solidFill>
              </a:rPr>
              <a:t>These models take text as input and produce a fixed-length array of numbers, a numerical fingerprint of the text's semantic meaning. </a:t>
            </a:r>
            <a:endParaRPr lang="en-US">
              <a:solidFill>
                <a:schemeClr val="tx1"/>
              </a:solidFill>
            </a:endParaRPr>
          </a:p>
          <a:p>
            <a:endParaRPr lang="en-US" sz="2000" dirty="0">
              <a:solidFill>
                <a:schemeClr val="tx1"/>
              </a:solidFill>
            </a:endParaRPr>
          </a:p>
          <a:p>
            <a:r>
              <a:rPr lang="en-US" sz="2000" dirty="0">
                <a:solidFill>
                  <a:schemeClr val="tx1"/>
                </a:solidFill>
              </a:rPr>
              <a:t>Embeddings allow search system to find relevant documents not just based on keyword matches, but on semantic understanding.</a:t>
            </a:r>
            <a:endParaRPr lang="en-US">
              <a:solidFill>
                <a:schemeClr val="tx1"/>
              </a:solidFill>
            </a:endParaRPr>
          </a:p>
          <a:p>
            <a:endParaRPr lang="en-US" sz="2000" dirty="0"/>
          </a:p>
          <a:p>
            <a:r>
              <a:rPr lang="en-US" sz="2000" dirty="0">
                <a:solidFill>
                  <a:schemeClr val="tx1"/>
                </a:solidFill>
              </a:rPr>
              <a:t>Input: </a:t>
            </a:r>
            <a:r>
              <a:rPr lang="en-US" sz="2000" dirty="0">
                <a:solidFill>
                  <a:schemeClr val="tx1"/>
                </a:solidFill>
                <a:latin typeface="Consolas"/>
              </a:rPr>
              <a:t>"How do I configure BGP authentication?"</a:t>
            </a:r>
          </a:p>
          <a:p>
            <a:endParaRPr lang="en-US" sz="2000" dirty="0"/>
          </a:p>
          <a:p>
            <a:r>
              <a:rPr lang="en-US" sz="2000" dirty="0">
                <a:solidFill>
                  <a:schemeClr val="tx1"/>
                </a:solidFill>
              </a:rPr>
              <a:t>Output: </a:t>
            </a:r>
            <a:r>
              <a:rPr lang="en-US" sz="2000" dirty="0">
                <a:solidFill>
                  <a:schemeClr val="tx1"/>
                </a:solidFill>
                <a:latin typeface="Consolas"/>
              </a:rPr>
              <a:t>[0.12, -0.87, 0.45, ..., 0.33]</a:t>
            </a:r>
            <a:r>
              <a:rPr lang="en-US" sz="2000" dirty="0">
                <a:solidFill>
                  <a:schemeClr val="tx1"/>
                </a:solidFill>
              </a:rPr>
              <a:t> ← fixed-length vector</a:t>
            </a:r>
          </a:p>
          <a:p>
            <a:endParaRPr lang="en-US" sz="2000" dirty="0"/>
          </a:p>
          <a:p>
            <a:r>
              <a:rPr lang="en-US" sz="2000" dirty="0">
                <a:solidFill>
                  <a:schemeClr val="tx1"/>
                </a:solidFill>
              </a:rPr>
              <a:t>Similar vectors → semantically similar content</a:t>
            </a:r>
          </a:p>
          <a:p>
            <a:endParaRPr lang="en-US" sz="2000" dirty="0"/>
          </a:p>
          <a:p>
            <a:endParaRPr lang="en-US" sz="2000" dirty="0"/>
          </a:p>
        </p:txBody>
      </p:sp>
    </p:spTree>
    <p:extLst>
      <p:ext uri="{BB962C8B-B14F-4D97-AF65-F5344CB8AC3E}">
        <p14:creationId xmlns:p14="http://schemas.microsoft.com/office/powerpoint/2010/main" val="2648230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
          <a:extLst>
            <a:ext uri="{FF2B5EF4-FFF2-40B4-BE49-F238E27FC236}">
              <a16:creationId xmlns:a16="http://schemas.microsoft.com/office/drawing/2014/main" id="{7DE2D7BD-D45D-9376-F33E-37AC4B8AE26F}"/>
            </a:ext>
          </a:extLst>
        </p:cNvPr>
        <p:cNvGrpSpPr/>
        <p:nvPr/>
      </p:nvGrpSpPr>
      <p:grpSpPr>
        <a:xfrm>
          <a:off x="0" y="0"/>
          <a:ext cx="0" cy="0"/>
          <a:chOff x="0" y="0"/>
          <a:chExt cx="0" cy="0"/>
        </a:xfrm>
      </p:grpSpPr>
      <p:sp>
        <p:nvSpPr>
          <p:cNvPr id="71" name="Google Shape;71;p11">
            <a:extLst>
              <a:ext uri="{FF2B5EF4-FFF2-40B4-BE49-F238E27FC236}">
                <a16:creationId xmlns:a16="http://schemas.microsoft.com/office/drawing/2014/main" id="{3B81AD5D-F191-BE3F-9A57-19F737D12226}"/>
              </a:ext>
            </a:extLst>
          </p:cNvPr>
          <p:cNvSpPr txBox="1">
            <a:spLocks noGrp="1"/>
          </p:cNvSpPr>
          <p:nvPr>
            <p:ph type="title"/>
          </p:nvPr>
        </p:nvSpPr>
        <p:spPr>
          <a:xfrm>
            <a:off x="168500" y="77826"/>
            <a:ext cx="8162100" cy="495300"/>
          </a:xfrm>
          <a:prstGeom prst="rect">
            <a:avLst/>
          </a:prstGeom>
        </p:spPr>
        <p:txBody>
          <a:bodyPr spcFirstLastPara="1" wrap="square" lIns="91425" tIns="45700" rIns="91425" bIns="45700" anchor="ctr" anchorCtr="0">
            <a:noAutofit/>
          </a:bodyPr>
          <a:lstStyle/>
          <a:p>
            <a:r>
              <a:rPr lang="de-DE" dirty="0"/>
              <a:t>4 – </a:t>
            </a:r>
            <a:r>
              <a:rPr lang="de-DE" dirty="0" err="1"/>
              <a:t>Embed</a:t>
            </a:r>
            <a:r>
              <a:rPr lang="de-DE" dirty="0"/>
              <a:t> (</a:t>
            </a:r>
            <a:r>
              <a:rPr lang="de-DE" dirty="0" err="1"/>
              <a:t>Vectors</a:t>
            </a:r>
            <a:r>
              <a:rPr lang="de-DE" dirty="0"/>
              <a:t>)</a:t>
            </a:r>
            <a:endParaRPr lang="de-DE" dirty="0">
              <a:solidFill>
                <a:srgbClr val="FFFFFF"/>
              </a:solidFill>
            </a:endParaRPr>
          </a:p>
        </p:txBody>
      </p:sp>
      <p:sp>
        <p:nvSpPr>
          <p:cNvPr id="3" name="TextBox 1">
            <a:extLst>
              <a:ext uri="{FF2B5EF4-FFF2-40B4-BE49-F238E27FC236}">
                <a16:creationId xmlns:a16="http://schemas.microsoft.com/office/drawing/2014/main" id="{B049CA74-3AA4-4913-1AB9-8A5807A98143}"/>
              </a:ext>
            </a:extLst>
          </p:cNvPr>
          <p:cNvSpPr txBox="1"/>
          <p:nvPr/>
        </p:nvSpPr>
        <p:spPr>
          <a:xfrm>
            <a:off x="252349" y="1308759"/>
            <a:ext cx="11418865" cy="501675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tx1"/>
                </a:solidFill>
              </a:rPr>
              <a:t>Embedding models transform human language into a format that machines can understand and compare with speed and accuracy. </a:t>
            </a:r>
            <a:endParaRPr lang="en-US">
              <a:solidFill>
                <a:schemeClr val="tx1"/>
              </a:solidFill>
            </a:endParaRPr>
          </a:p>
          <a:p>
            <a:endParaRPr lang="en-US" sz="2000" dirty="0">
              <a:solidFill>
                <a:schemeClr val="tx1"/>
              </a:solidFill>
            </a:endParaRPr>
          </a:p>
          <a:p>
            <a:r>
              <a:rPr lang="en-US" sz="2000" dirty="0">
                <a:solidFill>
                  <a:schemeClr val="tx1"/>
                </a:solidFill>
              </a:rPr>
              <a:t>These models take text as input and produce a fixed-length array of numbers, a numerical fingerprint of the text's semantic meaning. </a:t>
            </a:r>
            <a:endParaRPr lang="en-US">
              <a:solidFill>
                <a:schemeClr val="tx1"/>
              </a:solidFill>
            </a:endParaRPr>
          </a:p>
          <a:p>
            <a:endParaRPr lang="en-US" sz="2000" dirty="0">
              <a:solidFill>
                <a:schemeClr val="tx1"/>
              </a:solidFill>
            </a:endParaRPr>
          </a:p>
          <a:p>
            <a:r>
              <a:rPr lang="en-US" sz="2000" dirty="0">
                <a:solidFill>
                  <a:schemeClr val="tx1"/>
                </a:solidFill>
              </a:rPr>
              <a:t>Embeddings allow search system to find relevant documents not just based on keyword matches, but on semantic understanding.</a:t>
            </a:r>
            <a:endParaRPr lang="en-US">
              <a:solidFill>
                <a:schemeClr val="tx1"/>
              </a:solidFill>
            </a:endParaRPr>
          </a:p>
          <a:p>
            <a:endParaRPr lang="en-US" sz="2000" dirty="0"/>
          </a:p>
          <a:p>
            <a:r>
              <a:rPr lang="en-US" sz="2000" dirty="0">
                <a:solidFill>
                  <a:schemeClr val="tx1"/>
                </a:solidFill>
              </a:rPr>
              <a:t>Input: </a:t>
            </a:r>
            <a:r>
              <a:rPr lang="en-US" sz="2000" dirty="0">
                <a:solidFill>
                  <a:schemeClr val="tx1"/>
                </a:solidFill>
                <a:latin typeface="Consolas"/>
              </a:rPr>
              <a:t>"How do I configure BGP authentication?"</a:t>
            </a:r>
          </a:p>
          <a:p>
            <a:endParaRPr lang="en-US" sz="2000" dirty="0"/>
          </a:p>
          <a:p>
            <a:r>
              <a:rPr lang="en-US" sz="2000" dirty="0">
                <a:solidFill>
                  <a:schemeClr val="tx1"/>
                </a:solidFill>
              </a:rPr>
              <a:t>Output: </a:t>
            </a:r>
            <a:r>
              <a:rPr lang="en-US" sz="2000" dirty="0">
                <a:solidFill>
                  <a:schemeClr val="tx1"/>
                </a:solidFill>
                <a:latin typeface="Consolas"/>
              </a:rPr>
              <a:t>[0.12, -0.87, 0.45, ..., 0.33]</a:t>
            </a:r>
            <a:r>
              <a:rPr lang="en-US" sz="2000" dirty="0">
                <a:solidFill>
                  <a:schemeClr val="tx1"/>
                </a:solidFill>
              </a:rPr>
              <a:t> ← fixed-length vector</a:t>
            </a:r>
          </a:p>
          <a:p>
            <a:endParaRPr lang="en-US" sz="2000" dirty="0"/>
          </a:p>
          <a:p>
            <a:r>
              <a:rPr lang="en-US" sz="2000" dirty="0">
                <a:solidFill>
                  <a:schemeClr val="tx1"/>
                </a:solidFill>
              </a:rPr>
              <a:t>Similar vectors → semantically similar content</a:t>
            </a:r>
          </a:p>
          <a:p>
            <a:endParaRPr lang="en-US" sz="2000" dirty="0"/>
          </a:p>
          <a:p>
            <a:endParaRPr lang="en-US" sz="2000" dirty="0"/>
          </a:p>
        </p:txBody>
      </p:sp>
    </p:spTree>
    <p:extLst>
      <p:ext uri="{BB962C8B-B14F-4D97-AF65-F5344CB8AC3E}">
        <p14:creationId xmlns:p14="http://schemas.microsoft.com/office/powerpoint/2010/main" val="2661306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
          <a:extLst>
            <a:ext uri="{FF2B5EF4-FFF2-40B4-BE49-F238E27FC236}">
              <a16:creationId xmlns:a16="http://schemas.microsoft.com/office/drawing/2014/main" id="{B2B85F76-748D-0422-8B52-6709DAF3FF6E}"/>
            </a:ext>
          </a:extLst>
        </p:cNvPr>
        <p:cNvGrpSpPr/>
        <p:nvPr/>
      </p:nvGrpSpPr>
      <p:grpSpPr>
        <a:xfrm>
          <a:off x="0" y="0"/>
          <a:ext cx="0" cy="0"/>
          <a:chOff x="0" y="0"/>
          <a:chExt cx="0" cy="0"/>
        </a:xfrm>
      </p:grpSpPr>
      <p:pic>
        <p:nvPicPr>
          <p:cNvPr id="2" name="Picture 1" descr="Conceptual Overview">
            <a:extLst>
              <a:ext uri="{FF2B5EF4-FFF2-40B4-BE49-F238E27FC236}">
                <a16:creationId xmlns:a16="http://schemas.microsoft.com/office/drawing/2014/main" id="{372F5D1A-74A3-7A44-8A68-6FA25039399D}"/>
              </a:ext>
            </a:extLst>
          </p:cNvPr>
          <p:cNvPicPr>
            <a:picLocks noChangeAspect="1"/>
          </p:cNvPicPr>
          <p:nvPr/>
        </p:nvPicPr>
        <p:blipFill>
          <a:blip r:embed="rId3"/>
          <a:stretch>
            <a:fillRect/>
          </a:stretch>
        </p:blipFill>
        <p:spPr>
          <a:xfrm>
            <a:off x="138113" y="828675"/>
            <a:ext cx="11915775" cy="5200650"/>
          </a:xfrm>
          <a:prstGeom prst="rect">
            <a:avLst/>
          </a:prstGeom>
        </p:spPr>
      </p:pic>
    </p:spTree>
    <p:extLst>
      <p:ext uri="{BB962C8B-B14F-4D97-AF65-F5344CB8AC3E}">
        <p14:creationId xmlns:p14="http://schemas.microsoft.com/office/powerpoint/2010/main" val="2727235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a:extLst>
            <a:ext uri="{FF2B5EF4-FFF2-40B4-BE49-F238E27FC236}">
              <a16:creationId xmlns:a16="http://schemas.microsoft.com/office/drawing/2014/main" id="{52412D28-8576-2985-6C58-56B8446327A8}"/>
            </a:ext>
          </a:extLst>
        </p:cNvPr>
        <p:cNvGrpSpPr/>
        <p:nvPr/>
      </p:nvGrpSpPr>
      <p:grpSpPr>
        <a:xfrm>
          <a:off x="0" y="0"/>
          <a:ext cx="0" cy="0"/>
          <a:chOff x="0" y="0"/>
          <a:chExt cx="0" cy="0"/>
        </a:xfrm>
      </p:grpSpPr>
      <p:sp>
        <p:nvSpPr>
          <p:cNvPr id="63" name="Google Shape;63;p10">
            <a:extLst>
              <a:ext uri="{FF2B5EF4-FFF2-40B4-BE49-F238E27FC236}">
                <a16:creationId xmlns:a16="http://schemas.microsoft.com/office/drawing/2014/main" id="{EB1B627B-95E1-8749-4876-E58FB7463106}"/>
              </a:ext>
            </a:extLst>
          </p:cNvPr>
          <p:cNvSpPr txBox="1">
            <a:spLocks noGrp="1"/>
          </p:cNvSpPr>
          <p:nvPr>
            <p:ph type="title"/>
          </p:nvPr>
        </p:nvSpPr>
        <p:spPr>
          <a:xfrm>
            <a:off x="168500" y="77826"/>
            <a:ext cx="8162100" cy="495300"/>
          </a:xfrm>
          <a:prstGeom prst="rect">
            <a:avLst/>
          </a:prstGeom>
        </p:spPr>
        <p:txBody>
          <a:bodyPr spcFirstLastPara="1" wrap="square" lIns="91425" tIns="45700" rIns="91425" bIns="45700" anchor="ctr" anchorCtr="0">
            <a:noAutofit/>
          </a:bodyPr>
          <a:lstStyle/>
          <a:p>
            <a:r>
              <a:rPr lang="de-DE" dirty="0" err="1"/>
              <a:t>Let</a:t>
            </a:r>
            <a:r>
              <a:rPr lang="de-DE" dirty="0"/>
              <a:t> </a:t>
            </a:r>
            <a:r>
              <a:rPr lang="de-DE" dirty="0" err="1"/>
              <a:t>me</a:t>
            </a:r>
            <a:r>
              <a:rPr lang="de-DE" dirty="0"/>
              <a:t> </a:t>
            </a:r>
            <a:r>
              <a:rPr lang="de-DE" dirty="0" err="1"/>
              <a:t>introduce</a:t>
            </a:r>
            <a:r>
              <a:rPr lang="de-DE" dirty="0"/>
              <a:t> </a:t>
            </a:r>
            <a:r>
              <a:rPr lang="de-DE" dirty="0" err="1"/>
              <a:t>myself</a:t>
            </a:r>
            <a:endParaRPr lang="en-US" dirty="0" err="1"/>
          </a:p>
        </p:txBody>
      </p:sp>
      <p:sp>
        <p:nvSpPr>
          <p:cNvPr id="2" name="Google Shape;62;p10">
            <a:extLst>
              <a:ext uri="{FF2B5EF4-FFF2-40B4-BE49-F238E27FC236}">
                <a16:creationId xmlns:a16="http://schemas.microsoft.com/office/drawing/2014/main" id="{06A3C559-EF61-0E7D-EB66-A8431EF7A679}"/>
              </a:ext>
            </a:extLst>
          </p:cNvPr>
          <p:cNvSpPr txBox="1">
            <a:spLocks noGrp="1"/>
          </p:cNvSpPr>
          <p:nvPr/>
        </p:nvSpPr>
        <p:spPr>
          <a:xfrm>
            <a:off x="6135671" y="989814"/>
            <a:ext cx="4949858" cy="5187149"/>
          </a:xfrm>
          <a:prstGeom prst="rect">
            <a:avLst/>
          </a:prstGeom>
          <a:noFill/>
          <a:ln>
            <a:noFill/>
          </a:ln>
        </p:spPr>
        <p:txBody>
          <a:bodyPr spcFirstLastPara="1" wrap="square" lIns="91425" tIns="45700" rIns="91425" bIns="45700" anchor="t" anchorCtr="0">
            <a:normAutofit fontScale="85000" lnSpcReduction="10000"/>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rgbClr val="3A3A3A"/>
              </a:buClr>
              <a:buSzPts val="2800"/>
              <a:buFont typeface="Lucida Sans"/>
              <a:buChar char="•"/>
              <a:defRPr sz="2800" b="0" i="0" u="none" strike="noStrike" cap="none">
                <a:solidFill>
                  <a:srgbClr val="3A3A3A"/>
                </a:solidFill>
                <a:latin typeface="Lucida Sans"/>
                <a:ea typeface="Lucida Sans"/>
                <a:cs typeface="Lucida Sans"/>
                <a:sym typeface="Lucida Sans"/>
              </a:defRPr>
            </a:lvl1pPr>
            <a:lvl2pPr marL="914400" marR="0" lvl="1" indent="-381000" algn="l" rtl="0">
              <a:lnSpc>
                <a:spcPct val="90000"/>
              </a:lnSpc>
              <a:spcBef>
                <a:spcPts val="500"/>
              </a:spcBef>
              <a:spcAft>
                <a:spcPts val="0"/>
              </a:spcAft>
              <a:buClr>
                <a:srgbClr val="3A3A3A"/>
              </a:buClr>
              <a:buSzPts val="2400"/>
              <a:buFont typeface="Lucida Sans"/>
              <a:buChar char="•"/>
              <a:defRPr sz="2400" b="0" i="0" u="none" strike="noStrike" cap="none">
                <a:solidFill>
                  <a:srgbClr val="3A3A3A"/>
                </a:solidFill>
                <a:latin typeface="Lucida Sans"/>
                <a:ea typeface="Lucida Sans"/>
                <a:cs typeface="Lucida Sans"/>
                <a:sym typeface="Lucida Sans"/>
              </a:defRPr>
            </a:lvl2pPr>
            <a:lvl3pPr marL="1371600" marR="0" lvl="2" indent="-355600" algn="l" rtl="0">
              <a:lnSpc>
                <a:spcPct val="90000"/>
              </a:lnSpc>
              <a:spcBef>
                <a:spcPts val="500"/>
              </a:spcBef>
              <a:spcAft>
                <a:spcPts val="0"/>
              </a:spcAft>
              <a:buClr>
                <a:srgbClr val="3A3A3A"/>
              </a:buClr>
              <a:buSzPts val="2000"/>
              <a:buFont typeface="Lucida Sans"/>
              <a:buChar char="•"/>
              <a:defRPr sz="2000" b="0" i="0" u="none" strike="noStrike" cap="none">
                <a:solidFill>
                  <a:srgbClr val="3A3A3A"/>
                </a:solidFill>
                <a:latin typeface="Lucida Sans"/>
                <a:ea typeface="Lucida Sans"/>
                <a:cs typeface="Lucida Sans"/>
                <a:sym typeface="Lucida Sans"/>
              </a:defRPr>
            </a:lvl3pPr>
            <a:lvl4pPr marL="1828800" marR="0" lvl="3" indent="-342900" algn="l" rtl="0">
              <a:lnSpc>
                <a:spcPct val="90000"/>
              </a:lnSpc>
              <a:spcBef>
                <a:spcPts val="500"/>
              </a:spcBef>
              <a:spcAft>
                <a:spcPts val="0"/>
              </a:spcAft>
              <a:buClr>
                <a:srgbClr val="3A3A3A"/>
              </a:buClr>
              <a:buSzPts val="1800"/>
              <a:buFont typeface="Lucida Sans"/>
              <a:buChar char="•"/>
              <a:defRPr sz="1800" b="0" i="0" u="none" strike="noStrike" cap="none">
                <a:solidFill>
                  <a:srgbClr val="3A3A3A"/>
                </a:solidFill>
                <a:latin typeface="Lucida Sans"/>
                <a:ea typeface="Lucida Sans"/>
                <a:cs typeface="Lucida Sans"/>
                <a:sym typeface="Lucida Sans"/>
              </a:defRPr>
            </a:lvl4pPr>
            <a:lvl5pPr marL="2286000" marR="0" lvl="4" indent="-342900" algn="l" rtl="0">
              <a:lnSpc>
                <a:spcPct val="90000"/>
              </a:lnSpc>
              <a:spcBef>
                <a:spcPts val="500"/>
              </a:spcBef>
              <a:spcAft>
                <a:spcPts val="0"/>
              </a:spcAft>
              <a:buClr>
                <a:srgbClr val="3A3A3A"/>
              </a:buClr>
              <a:buSzPts val="1800"/>
              <a:buFont typeface="Lucida Sans"/>
              <a:buChar char="•"/>
              <a:defRPr sz="1800" b="0" i="0" u="none" strike="noStrike" cap="none">
                <a:solidFill>
                  <a:srgbClr val="3A3A3A"/>
                </a:solidFill>
                <a:latin typeface="Lucida Sans"/>
                <a:ea typeface="Lucida Sans"/>
                <a:cs typeface="Lucida Sans"/>
                <a:sym typeface="Lucida Sans"/>
              </a:defRPr>
            </a:lvl5pPr>
            <a:lvl6pPr marL="2743200" marR="0" lvl="5" indent="-342900" algn="l" rtl="0">
              <a:lnSpc>
                <a:spcPct val="90000"/>
              </a:lnSpc>
              <a:spcBef>
                <a:spcPts val="500"/>
              </a:spcBef>
              <a:spcAft>
                <a:spcPts val="0"/>
              </a:spcAft>
              <a:buClr>
                <a:schemeClr val="dk1"/>
              </a:buClr>
              <a:buSzPts val="1800"/>
              <a:buFont typeface="Lucida Sans"/>
              <a:buChar char="•"/>
              <a:defRPr sz="1800" b="0" i="0" u="none" strike="noStrike" cap="none">
                <a:solidFill>
                  <a:schemeClr val="dk1"/>
                </a:solidFill>
                <a:latin typeface="Lucida Sans"/>
                <a:ea typeface="Lucida Sans"/>
                <a:cs typeface="Lucida Sans"/>
                <a:sym typeface="Lucida Sans"/>
              </a:defRPr>
            </a:lvl6pPr>
            <a:lvl7pPr marL="3200400" marR="0" lvl="6" indent="-342900" algn="l" rtl="0">
              <a:lnSpc>
                <a:spcPct val="90000"/>
              </a:lnSpc>
              <a:spcBef>
                <a:spcPts val="500"/>
              </a:spcBef>
              <a:spcAft>
                <a:spcPts val="0"/>
              </a:spcAft>
              <a:buClr>
                <a:schemeClr val="dk1"/>
              </a:buClr>
              <a:buSzPts val="1800"/>
              <a:buFont typeface="Lucida Sans"/>
              <a:buChar char="•"/>
              <a:defRPr sz="1800" b="0" i="0" u="none" strike="noStrike" cap="none">
                <a:solidFill>
                  <a:schemeClr val="dk1"/>
                </a:solidFill>
                <a:latin typeface="Lucida Sans"/>
                <a:ea typeface="Lucida Sans"/>
                <a:cs typeface="Lucida Sans"/>
                <a:sym typeface="Lucida Sans"/>
              </a:defRPr>
            </a:lvl7pPr>
            <a:lvl8pPr marL="3657600" marR="0" lvl="7" indent="-342900" algn="l" rtl="0">
              <a:lnSpc>
                <a:spcPct val="90000"/>
              </a:lnSpc>
              <a:spcBef>
                <a:spcPts val="500"/>
              </a:spcBef>
              <a:spcAft>
                <a:spcPts val="0"/>
              </a:spcAft>
              <a:buClr>
                <a:schemeClr val="dk1"/>
              </a:buClr>
              <a:buSzPts val="1800"/>
              <a:buFont typeface="Lucida Sans"/>
              <a:buChar char="•"/>
              <a:defRPr sz="1800" b="0" i="0" u="none" strike="noStrike" cap="none">
                <a:solidFill>
                  <a:schemeClr val="dk1"/>
                </a:solidFill>
                <a:latin typeface="Lucida Sans"/>
                <a:ea typeface="Lucida Sans"/>
                <a:cs typeface="Lucida Sans"/>
                <a:sym typeface="Lucida Sans"/>
              </a:defRPr>
            </a:lvl8pPr>
            <a:lvl9pPr marL="4114800" marR="0" lvl="8" indent="-342900" algn="l" rtl="0">
              <a:lnSpc>
                <a:spcPct val="90000"/>
              </a:lnSpc>
              <a:spcBef>
                <a:spcPts val="500"/>
              </a:spcBef>
              <a:spcAft>
                <a:spcPts val="0"/>
              </a:spcAft>
              <a:buClr>
                <a:schemeClr val="dk1"/>
              </a:buClr>
              <a:buSzPts val="1800"/>
              <a:buFont typeface="Lucida Sans"/>
              <a:buChar char="•"/>
              <a:defRPr sz="1800" b="0" i="0" u="none" strike="noStrike" cap="none">
                <a:solidFill>
                  <a:schemeClr val="dk1"/>
                </a:solidFill>
                <a:latin typeface="Lucida Sans"/>
                <a:ea typeface="Lucida Sans"/>
                <a:cs typeface="Lucida Sans"/>
                <a:sym typeface="Lucida Sans"/>
              </a:defRPr>
            </a:lvl9pPr>
          </a:lstStyle>
          <a:p>
            <a:pPr marL="228600" indent="-228600">
              <a:spcBef>
                <a:spcPts val="0"/>
              </a:spcBef>
            </a:pPr>
            <a:r>
              <a:rPr lang="de-DE" dirty="0"/>
              <a:t>25 </a:t>
            </a:r>
            <a:r>
              <a:rPr lang="de-DE" dirty="0" err="1"/>
              <a:t>Years</a:t>
            </a:r>
            <a:r>
              <a:rPr lang="de-DE" dirty="0"/>
              <a:t> in IT</a:t>
            </a:r>
            <a:endParaRPr lang="en-US"/>
          </a:p>
          <a:p>
            <a:pPr marL="228600" indent="-228600">
              <a:spcBef>
                <a:spcPts val="0"/>
              </a:spcBef>
            </a:pPr>
            <a:endParaRPr lang="de-DE" dirty="0"/>
          </a:p>
          <a:p>
            <a:pPr marL="228600" indent="-228600">
              <a:spcBef>
                <a:spcPts val="0"/>
              </a:spcBef>
            </a:pPr>
            <a:r>
              <a:rPr lang="de-DE" err="1"/>
              <a:t>Started</a:t>
            </a:r>
            <a:r>
              <a:rPr lang="de-DE" dirty="0"/>
              <a:t> network </a:t>
            </a:r>
            <a:r>
              <a:rPr lang="de-DE" err="1"/>
              <a:t>automation</a:t>
            </a:r>
            <a:r>
              <a:rPr lang="de-DE"/>
              <a:t> in 2014</a:t>
            </a:r>
            <a:endParaRPr lang="de-DE" dirty="0"/>
          </a:p>
          <a:p>
            <a:pPr marL="228600" indent="-228600">
              <a:spcBef>
                <a:spcPts val="0"/>
              </a:spcBef>
            </a:pPr>
            <a:endParaRPr lang="de-DE" dirty="0"/>
          </a:p>
          <a:p>
            <a:pPr marL="228600" indent="-228600">
              <a:spcBef>
                <a:spcPts val="0"/>
              </a:spcBef>
            </a:pPr>
            <a:r>
              <a:rPr lang="de-DE" err="1"/>
              <a:t>Directly</a:t>
            </a:r>
            <a:r>
              <a:rPr lang="de-DE" dirty="0"/>
              <a:t> </a:t>
            </a:r>
            <a:r>
              <a:rPr lang="de-DE" err="1"/>
              <a:t>led</a:t>
            </a:r>
            <a:r>
              <a:rPr lang="de-DE" dirty="0"/>
              <a:t> </a:t>
            </a:r>
            <a:r>
              <a:rPr lang="de-DE" err="1"/>
              <a:t>to</a:t>
            </a:r>
            <a:r>
              <a:rPr lang="de-DE" dirty="0"/>
              <a:t> </a:t>
            </a:r>
            <a:r>
              <a:rPr lang="de-DE" err="1"/>
              <a:t>adoption</a:t>
            </a:r>
            <a:r>
              <a:rPr lang="de-DE" dirty="0"/>
              <a:t> </a:t>
            </a:r>
            <a:r>
              <a:rPr lang="de-DE" err="1"/>
              <a:t>of</a:t>
            </a:r>
            <a:r>
              <a:rPr lang="de-DE" dirty="0"/>
              <a:t> AI in 2022</a:t>
            </a:r>
          </a:p>
          <a:p>
            <a:pPr marL="228600" indent="-228600">
              <a:spcBef>
                <a:spcPts val="0"/>
              </a:spcBef>
            </a:pPr>
            <a:endParaRPr lang="de-DE" dirty="0"/>
          </a:p>
          <a:p>
            <a:pPr marL="228600" indent="-228600">
              <a:spcBef>
                <a:spcPts val="0"/>
              </a:spcBef>
            </a:pPr>
            <a:r>
              <a:rPr lang="de-DE" dirty="0"/>
              <a:t>Head </a:t>
            </a:r>
            <a:r>
              <a:rPr lang="de-DE" err="1"/>
              <a:t>of</a:t>
            </a:r>
            <a:r>
              <a:rPr lang="de-DE" dirty="0"/>
              <a:t> </a:t>
            </a:r>
            <a:r>
              <a:rPr lang="de-DE" err="1"/>
              <a:t>DevRel</a:t>
            </a:r>
            <a:r>
              <a:rPr lang="de-DE" dirty="0"/>
              <a:t> at </a:t>
            </a:r>
            <a:r>
              <a:rPr lang="de-DE" err="1"/>
              <a:t>Selector</a:t>
            </a:r>
            <a:r>
              <a:rPr lang="de-DE"/>
              <a:t> AI</a:t>
            </a:r>
            <a:endParaRPr lang="de-DE" dirty="0"/>
          </a:p>
          <a:p>
            <a:pPr marL="228600" indent="-228600">
              <a:spcBef>
                <a:spcPts val="0"/>
              </a:spcBef>
            </a:pPr>
            <a:endParaRPr lang="de-DE" dirty="0"/>
          </a:p>
          <a:p>
            <a:pPr marL="228600" lvl="0" indent="-228600" algn="l" rtl="0">
              <a:lnSpc>
                <a:spcPct val="90000"/>
              </a:lnSpc>
              <a:spcBef>
                <a:spcPts val="1000"/>
              </a:spcBef>
              <a:spcAft>
                <a:spcPts val="0"/>
              </a:spcAft>
              <a:buClr>
                <a:srgbClr val="3A3A3A"/>
              </a:buClr>
              <a:buSzPts val="2800"/>
              <a:buChar char="•"/>
            </a:pPr>
            <a:r>
              <a:rPr lang="de-DE" dirty="0"/>
              <a:t>And </a:t>
            </a:r>
            <a:r>
              <a:rPr lang="de-DE" dirty="0" err="1"/>
              <a:t>these</a:t>
            </a:r>
            <a:r>
              <a:rPr lang="de-DE" dirty="0"/>
              <a:t> </a:t>
            </a:r>
            <a:r>
              <a:rPr lang="de-DE" dirty="0" err="1"/>
              <a:t>are</a:t>
            </a:r>
            <a:r>
              <a:rPr lang="de-DE" dirty="0"/>
              <a:t> </a:t>
            </a:r>
            <a:r>
              <a:rPr lang="de-DE" dirty="0" err="1"/>
              <a:t>my</a:t>
            </a:r>
            <a:r>
              <a:rPr lang="de-DE" dirty="0"/>
              <a:t> </a:t>
            </a:r>
            <a:r>
              <a:rPr lang="de-DE" dirty="0" err="1"/>
              <a:t>socials</a:t>
            </a:r>
            <a:r>
              <a:rPr lang="de-DE" dirty="0"/>
              <a:t>:</a:t>
            </a:r>
            <a:endParaRPr/>
          </a:p>
          <a:p>
            <a:pPr marL="685800" lvl="1" indent="-228600"/>
            <a:r>
              <a:rPr lang="de-DE" dirty="0"/>
              <a:t>@john_capobianco (X)</a:t>
            </a:r>
            <a:endParaRPr/>
          </a:p>
          <a:p>
            <a:pPr marL="685800" lvl="1" indent="-228600"/>
            <a:r>
              <a:rPr lang="de-DE"/>
              <a:t>@automateyournetwork (</a:t>
            </a:r>
            <a:r>
              <a:rPr lang="de-DE" err="1"/>
              <a:t>Bsky</a:t>
            </a:r>
            <a:r>
              <a:rPr lang="de-DE"/>
              <a:t>)</a:t>
            </a:r>
            <a:endParaRPr lang="de-DE" dirty="0"/>
          </a:p>
          <a:p>
            <a:pPr marL="685800" lvl="1" indent="-228600"/>
            <a:r>
              <a:rPr lang="de-DE" dirty="0"/>
              <a:t>john-capobianco-644a1515 (LinkedIn)</a:t>
            </a:r>
          </a:p>
          <a:p>
            <a:pPr marL="685800" lvl="1" indent="-228600"/>
            <a:r>
              <a:rPr lang="de-DE"/>
              <a:t>automateyournetwork.ca</a:t>
            </a:r>
            <a:endParaRPr lang="de-DE" dirty="0"/>
          </a:p>
          <a:p>
            <a:pPr marL="685800" lvl="1" indent="-228600"/>
            <a:endParaRPr lang="de-DE" dirty="0"/>
          </a:p>
          <a:p>
            <a:pPr marL="685800" lvl="1" indent="-228600" algn="l">
              <a:lnSpc>
                <a:spcPct val="90000"/>
              </a:lnSpc>
              <a:spcBef>
                <a:spcPts val="500"/>
              </a:spcBef>
              <a:spcAft>
                <a:spcPts val="0"/>
              </a:spcAft>
              <a:buClr>
                <a:srgbClr val="3A3A3A"/>
              </a:buClr>
              <a:buSzPts val="2400"/>
            </a:pPr>
            <a:endParaRPr lang="de-DE" dirty="0"/>
          </a:p>
          <a:p>
            <a:pPr marL="685800" lvl="1" indent="-76200">
              <a:buNone/>
            </a:pPr>
            <a:endParaRPr lang="en-US"/>
          </a:p>
        </p:txBody>
      </p:sp>
      <p:pic>
        <p:nvPicPr>
          <p:cNvPr id="3" name="Picture 2" descr="A person with a beard and a colorful background&#10;&#10;AI-generated content may be incorrect.">
            <a:extLst>
              <a:ext uri="{FF2B5EF4-FFF2-40B4-BE49-F238E27FC236}">
                <a16:creationId xmlns:a16="http://schemas.microsoft.com/office/drawing/2014/main" id="{413F39D3-AAE7-181A-6DC9-DD852B9E6BCD}"/>
              </a:ext>
            </a:extLst>
          </p:cNvPr>
          <p:cNvPicPr>
            <a:picLocks noChangeAspect="1"/>
          </p:cNvPicPr>
          <p:nvPr/>
        </p:nvPicPr>
        <p:blipFill>
          <a:blip r:embed="rId3"/>
          <a:stretch>
            <a:fillRect/>
          </a:stretch>
        </p:blipFill>
        <p:spPr>
          <a:xfrm>
            <a:off x="470065" y="1177636"/>
            <a:ext cx="4809507" cy="4809507"/>
          </a:xfrm>
          <a:prstGeom prst="rect">
            <a:avLst/>
          </a:prstGeom>
        </p:spPr>
      </p:pic>
    </p:spTree>
    <p:extLst>
      <p:ext uri="{BB962C8B-B14F-4D97-AF65-F5344CB8AC3E}">
        <p14:creationId xmlns:p14="http://schemas.microsoft.com/office/powerpoint/2010/main" val="3614706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
          <a:extLst>
            <a:ext uri="{FF2B5EF4-FFF2-40B4-BE49-F238E27FC236}">
              <a16:creationId xmlns:a16="http://schemas.microsoft.com/office/drawing/2014/main" id="{F02ED445-CE6E-F753-1DEE-C7184A1E49ED}"/>
            </a:ext>
          </a:extLst>
        </p:cNvPr>
        <p:cNvGrpSpPr/>
        <p:nvPr/>
      </p:nvGrpSpPr>
      <p:grpSpPr>
        <a:xfrm>
          <a:off x="0" y="0"/>
          <a:ext cx="0" cy="0"/>
          <a:chOff x="0" y="0"/>
          <a:chExt cx="0" cy="0"/>
        </a:xfrm>
      </p:grpSpPr>
      <p:sp>
        <p:nvSpPr>
          <p:cNvPr id="71" name="Google Shape;71;p11">
            <a:extLst>
              <a:ext uri="{FF2B5EF4-FFF2-40B4-BE49-F238E27FC236}">
                <a16:creationId xmlns:a16="http://schemas.microsoft.com/office/drawing/2014/main" id="{9DA606DB-E387-C455-7E61-B7779AE3E205}"/>
              </a:ext>
            </a:extLst>
          </p:cNvPr>
          <p:cNvSpPr txBox="1">
            <a:spLocks noGrp="1"/>
          </p:cNvSpPr>
          <p:nvPr>
            <p:ph type="title"/>
          </p:nvPr>
        </p:nvSpPr>
        <p:spPr>
          <a:xfrm>
            <a:off x="168500" y="77826"/>
            <a:ext cx="8162100" cy="495300"/>
          </a:xfrm>
          <a:prstGeom prst="rect">
            <a:avLst/>
          </a:prstGeom>
        </p:spPr>
        <p:txBody>
          <a:bodyPr spcFirstLastPara="1" wrap="square" lIns="91425" tIns="45700" rIns="91425" bIns="45700" anchor="ctr" anchorCtr="0">
            <a:noAutofit/>
          </a:bodyPr>
          <a:lstStyle/>
          <a:p>
            <a:r>
              <a:rPr lang="de-DE" dirty="0"/>
              <a:t>5 - Store</a:t>
            </a:r>
            <a:endParaRPr lang="de-DE" dirty="0">
              <a:solidFill>
                <a:srgbClr val="FFFFFF"/>
              </a:solidFill>
            </a:endParaRPr>
          </a:p>
        </p:txBody>
      </p:sp>
      <p:sp>
        <p:nvSpPr>
          <p:cNvPr id="2" name="TextBox 1">
            <a:extLst>
              <a:ext uri="{FF2B5EF4-FFF2-40B4-BE49-F238E27FC236}">
                <a16:creationId xmlns:a16="http://schemas.microsoft.com/office/drawing/2014/main" id="{63E05884-A72C-6770-9E87-63440F516AF3}"/>
              </a:ext>
            </a:extLst>
          </p:cNvPr>
          <p:cNvSpPr txBox="1"/>
          <p:nvPr/>
        </p:nvSpPr>
        <p:spPr>
          <a:xfrm>
            <a:off x="242453" y="903019"/>
            <a:ext cx="11418865" cy="31700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Sans-Serif"/>
              <a:buChar char="•"/>
            </a:pPr>
            <a:r>
              <a:rPr lang="en-US" sz="2000">
                <a:solidFill>
                  <a:schemeClr val="tx1"/>
                </a:solidFill>
              </a:rPr>
              <a:t>Now that we have lists of floating point numbers, the </a:t>
            </a:r>
            <a:r>
              <a:rPr lang="en-US" sz="2000" i="1">
                <a:solidFill>
                  <a:schemeClr val="tx1"/>
                </a:solidFill>
              </a:rPr>
              <a:t>vectors</a:t>
            </a:r>
            <a:r>
              <a:rPr lang="en-US" sz="2000">
                <a:solidFill>
                  <a:schemeClr val="tx1"/>
                </a:solidFill>
              </a:rPr>
              <a:t>, we need to store them either in memory or in a database (or both). This </a:t>
            </a:r>
            <a:r>
              <a:rPr lang="en-US" sz="2000" b="1">
                <a:solidFill>
                  <a:schemeClr val="tx1"/>
                </a:solidFill>
              </a:rPr>
              <a:t>database is optimized for storing and searching embeddings</a:t>
            </a:r>
            <a:r>
              <a:rPr lang="en-US" sz="2000">
                <a:solidFill>
                  <a:schemeClr val="tx1"/>
                </a:solidFill>
              </a:rPr>
              <a:t> (numerical vectors). Enabling </a:t>
            </a:r>
            <a:r>
              <a:rPr lang="en-US" sz="2000" b="1">
                <a:solidFill>
                  <a:schemeClr val="tx1"/>
                </a:solidFill>
              </a:rPr>
              <a:t>fast similarity search</a:t>
            </a:r>
            <a:r>
              <a:rPr lang="en-US" sz="2000">
                <a:solidFill>
                  <a:schemeClr val="tx1"/>
                </a:solidFill>
              </a:rPr>
              <a:t> to retrieve relevant documents based on semantic meaning.</a:t>
            </a:r>
            <a:endParaRPr lang="en-US" sz="2000" dirty="0">
              <a:solidFill>
                <a:schemeClr val="tx1"/>
              </a:solidFill>
            </a:endParaRPr>
          </a:p>
          <a:p>
            <a:pPr marL="285750" indent="-285750">
              <a:buFont typeface="Arial,Sans-Serif"/>
              <a:buChar char="•"/>
            </a:pPr>
            <a:endParaRPr lang="en-US" sz="2000" dirty="0"/>
          </a:p>
          <a:p>
            <a:pPr marL="285750" indent="-285750">
              <a:buFont typeface="Arial,Sans-Serif"/>
              <a:buChar char="•"/>
            </a:pPr>
            <a:r>
              <a:rPr lang="en-US" sz="2000" err="1">
                <a:solidFill>
                  <a:schemeClr val="tx1"/>
                </a:solidFill>
              </a:rPr>
              <a:t>ChromaDB</a:t>
            </a:r>
            <a:r>
              <a:rPr lang="en-US" sz="2000">
                <a:solidFill>
                  <a:schemeClr val="tx1"/>
                </a:solidFill>
              </a:rPr>
              <a:t>, FAISS, </a:t>
            </a:r>
            <a:r>
              <a:rPr lang="en-US" sz="2000" err="1">
                <a:solidFill>
                  <a:schemeClr val="tx1"/>
                </a:solidFill>
              </a:rPr>
              <a:t>Weaviate</a:t>
            </a:r>
            <a:r>
              <a:rPr lang="en-US" sz="2000">
                <a:solidFill>
                  <a:schemeClr val="tx1"/>
                </a:solidFill>
              </a:rPr>
              <a:t>, Pinecone, Elastic, </a:t>
            </a:r>
            <a:r>
              <a:rPr lang="en-US" sz="2000" err="1">
                <a:solidFill>
                  <a:schemeClr val="tx1"/>
                </a:solidFill>
              </a:rPr>
              <a:t>Qdrant</a:t>
            </a:r>
            <a:r>
              <a:rPr lang="en-US" sz="2000">
                <a:solidFill>
                  <a:schemeClr val="tx1"/>
                </a:solidFill>
              </a:rPr>
              <a:t>, Milvus</a:t>
            </a:r>
            <a:endParaRPr lang="en-US" sz="2000" dirty="0">
              <a:solidFill>
                <a:schemeClr val="tx1"/>
              </a:solidFill>
            </a:endParaRPr>
          </a:p>
          <a:p>
            <a:endParaRPr lang="en-US" sz="2000" dirty="0"/>
          </a:p>
          <a:p>
            <a:pPr marL="285750" indent="-285750">
              <a:buFont typeface="Arial,Sans-Serif"/>
              <a:buChar char="•"/>
            </a:pPr>
            <a:endParaRPr lang="en-US" sz="2000" dirty="0">
              <a:solidFill>
                <a:schemeClr val="tx1"/>
              </a:solidFill>
            </a:endParaRPr>
          </a:p>
          <a:p>
            <a:endParaRPr lang="en-US" sz="2000" dirty="0"/>
          </a:p>
          <a:p>
            <a:endParaRPr lang="en-US" sz="2000" dirty="0">
              <a:solidFill>
                <a:schemeClr val="tx1"/>
              </a:solidFill>
            </a:endParaRPr>
          </a:p>
        </p:txBody>
      </p:sp>
      <p:pic>
        <p:nvPicPr>
          <p:cNvPr id="4" name="Picture 3" descr="A screenshot of a diagram&#10;&#10;Description automatically generated">
            <a:extLst>
              <a:ext uri="{FF2B5EF4-FFF2-40B4-BE49-F238E27FC236}">
                <a16:creationId xmlns:a16="http://schemas.microsoft.com/office/drawing/2014/main" id="{A571192C-9BC0-C25F-DE07-50E0B2D3B3A0}"/>
              </a:ext>
            </a:extLst>
          </p:cNvPr>
          <p:cNvPicPr>
            <a:picLocks noChangeAspect="1"/>
          </p:cNvPicPr>
          <p:nvPr/>
        </p:nvPicPr>
        <p:blipFill>
          <a:blip r:embed="rId3"/>
          <a:stretch>
            <a:fillRect/>
          </a:stretch>
        </p:blipFill>
        <p:spPr>
          <a:xfrm>
            <a:off x="1615229" y="2934813"/>
            <a:ext cx="8674553" cy="3739490"/>
          </a:xfrm>
          <a:prstGeom prst="rect">
            <a:avLst/>
          </a:prstGeom>
        </p:spPr>
      </p:pic>
    </p:spTree>
    <p:extLst>
      <p:ext uri="{BB962C8B-B14F-4D97-AF65-F5344CB8AC3E}">
        <p14:creationId xmlns:p14="http://schemas.microsoft.com/office/powerpoint/2010/main" val="4193668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0">
          <a:extLst>
            <a:ext uri="{FF2B5EF4-FFF2-40B4-BE49-F238E27FC236}">
              <a16:creationId xmlns:a16="http://schemas.microsoft.com/office/drawing/2014/main" id="{F2551B11-1771-BF14-1B4C-6BC124294C1C}"/>
            </a:ext>
          </a:extLst>
        </p:cNvPr>
        <p:cNvGrpSpPr/>
        <p:nvPr/>
      </p:nvGrpSpPr>
      <p:grpSpPr>
        <a:xfrm>
          <a:off x="0" y="0"/>
          <a:ext cx="0" cy="0"/>
          <a:chOff x="0" y="0"/>
          <a:chExt cx="0" cy="0"/>
        </a:xfrm>
      </p:grpSpPr>
      <p:sp>
        <p:nvSpPr>
          <p:cNvPr id="71" name="Google Shape;71;p11">
            <a:extLst>
              <a:ext uri="{FF2B5EF4-FFF2-40B4-BE49-F238E27FC236}">
                <a16:creationId xmlns:a16="http://schemas.microsoft.com/office/drawing/2014/main" id="{4D8A1AA6-980F-53B4-2C82-EBCBC11EF9F1}"/>
              </a:ext>
            </a:extLst>
          </p:cNvPr>
          <p:cNvSpPr txBox="1">
            <a:spLocks noGrp="1"/>
          </p:cNvSpPr>
          <p:nvPr>
            <p:ph type="title"/>
          </p:nvPr>
        </p:nvSpPr>
        <p:spPr>
          <a:xfrm>
            <a:off x="168500" y="77826"/>
            <a:ext cx="8162100" cy="495300"/>
          </a:xfrm>
          <a:prstGeom prst="rect">
            <a:avLst/>
          </a:prstGeom>
        </p:spPr>
        <p:txBody>
          <a:bodyPr spcFirstLastPara="1" wrap="square" lIns="91425" tIns="45700" rIns="91425" bIns="45700" anchor="ctr" anchorCtr="0">
            <a:noAutofit/>
          </a:bodyPr>
          <a:lstStyle/>
          <a:p>
            <a:r>
              <a:rPr lang="de-DE" dirty="0"/>
              <a:t>6 – </a:t>
            </a:r>
            <a:r>
              <a:rPr lang="de-DE" dirty="0" err="1"/>
              <a:t>Retrieve</a:t>
            </a:r>
            <a:r>
              <a:rPr lang="de-DE" dirty="0"/>
              <a:t> </a:t>
            </a:r>
            <a:endParaRPr lang="de-DE" dirty="0">
              <a:solidFill>
                <a:srgbClr val="FFFFFF"/>
              </a:solidFill>
            </a:endParaRPr>
          </a:p>
        </p:txBody>
      </p:sp>
      <p:sp>
        <p:nvSpPr>
          <p:cNvPr id="2" name="TextBox 1">
            <a:extLst>
              <a:ext uri="{FF2B5EF4-FFF2-40B4-BE49-F238E27FC236}">
                <a16:creationId xmlns:a16="http://schemas.microsoft.com/office/drawing/2014/main" id="{73D6E464-65E1-3A5E-67EF-844499EA7AF5}"/>
              </a:ext>
            </a:extLst>
          </p:cNvPr>
          <p:cNvSpPr txBox="1"/>
          <p:nvPr/>
        </p:nvSpPr>
        <p:spPr>
          <a:xfrm>
            <a:off x="242453" y="903019"/>
            <a:ext cx="11418865" cy="193899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a:buChar char="•"/>
            </a:pPr>
            <a:r>
              <a:rPr lang="en-US" sz="2000" dirty="0">
                <a:solidFill>
                  <a:schemeClr val="tx1"/>
                </a:solidFill>
              </a:rPr>
              <a:t>Finally the Large Language Model (LLM) gets involved in the process and the prompt is transformed into vectors and a similarity search is performed between the prompt and the vector store returning the closest vectors to augment the generation of output.</a:t>
            </a:r>
          </a:p>
          <a:p>
            <a:pPr marL="285750" indent="-285750">
              <a:buFont typeface="Arial,Sans-Serif"/>
              <a:buChar char="•"/>
            </a:pPr>
            <a:endParaRPr lang="en-US" sz="2000" dirty="0">
              <a:solidFill>
                <a:schemeClr val="tx1"/>
              </a:solidFill>
            </a:endParaRPr>
          </a:p>
          <a:p>
            <a:pPr marL="285750" indent="-285750">
              <a:buChar char="•"/>
            </a:pPr>
            <a:endParaRPr lang="en-US" sz="2000" dirty="0"/>
          </a:p>
          <a:p>
            <a:pPr marL="285750" indent="-285750">
              <a:buFont typeface="Arial,Sans-Serif"/>
              <a:buChar char="•"/>
            </a:pPr>
            <a:endParaRPr lang="en-US" sz="2000" dirty="0">
              <a:solidFill>
                <a:schemeClr val="tx1"/>
              </a:solidFill>
            </a:endParaRPr>
          </a:p>
        </p:txBody>
      </p:sp>
      <p:pic>
        <p:nvPicPr>
          <p:cNvPr id="4" name="Picture 3" descr="A screenshot of a diagram&#10;&#10;Description automatically generated">
            <a:extLst>
              <a:ext uri="{FF2B5EF4-FFF2-40B4-BE49-F238E27FC236}">
                <a16:creationId xmlns:a16="http://schemas.microsoft.com/office/drawing/2014/main" id="{2C3BDE85-4C5E-0D97-498B-66080661A1CB}"/>
              </a:ext>
            </a:extLst>
          </p:cNvPr>
          <p:cNvPicPr>
            <a:picLocks noChangeAspect="1"/>
          </p:cNvPicPr>
          <p:nvPr/>
        </p:nvPicPr>
        <p:blipFill>
          <a:blip r:embed="rId3"/>
          <a:stretch>
            <a:fillRect/>
          </a:stretch>
        </p:blipFill>
        <p:spPr>
          <a:xfrm>
            <a:off x="1615229" y="2222294"/>
            <a:ext cx="8674553" cy="3739490"/>
          </a:xfrm>
          <a:prstGeom prst="rect">
            <a:avLst/>
          </a:prstGeom>
        </p:spPr>
      </p:pic>
    </p:spTree>
    <p:extLst>
      <p:ext uri="{BB962C8B-B14F-4D97-AF65-F5344CB8AC3E}">
        <p14:creationId xmlns:p14="http://schemas.microsoft.com/office/powerpoint/2010/main" val="3459605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
          <a:extLst>
            <a:ext uri="{FF2B5EF4-FFF2-40B4-BE49-F238E27FC236}">
              <a16:creationId xmlns:a16="http://schemas.microsoft.com/office/drawing/2014/main" id="{35495AE2-CC12-C026-4AC8-5F88252CD89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658078F-B4BE-17E3-BEF4-647CBB4D9D68}"/>
              </a:ext>
            </a:extLst>
          </p:cNvPr>
          <p:cNvSpPr txBox="1"/>
          <p:nvPr/>
        </p:nvSpPr>
        <p:spPr>
          <a:xfrm>
            <a:off x="2521184" y="2878666"/>
            <a:ext cx="7945495"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600" dirty="0">
                <a:solidFill>
                  <a:schemeClr val="bg1"/>
                </a:solidFill>
              </a:rPr>
              <a:t>How "good" is it?</a:t>
            </a:r>
          </a:p>
        </p:txBody>
      </p:sp>
    </p:spTree>
    <p:extLst>
      <p:ext uri="{BB962C8B-B14F-4D97-AF65-F5344CB8AC3E}">
        <p14:creationId xmlns:p14="http://schemas.microsoft.com/office/powerpoint/2010/main" val="2169043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4FB3B8C8-4FA4-4D1E-AAF1-A94F81F571FF}"/>
            </a:ext>
          </a:extLst>
        </p:cNvPr>
        <p:cNvGrpSpPr/>
        <p:nvPr/>
      </p:nvGrpSpPr>
      <p:grpSpPr>
        <a:xfrm>
          <a:off x="0" y="0"/>
          <a:ext cx="0" cy="0"/>
          <a:chOff x="0" y="0"/>
          <a:chExt cx="0" cy="0"/>
        </a:xfrm>
      </p:grpSpPr>
      <p:sp>
        <p:nvSpPr>
          <p:cNvPr id="5" name="Google Shape;155;p23">
            <a:extLst>
              <a:ext uri="{FF2B5EF4-FFF2-40B4-BE49-F238E27FC236}">
                <a16:creationId xmlns:a16="http://schemas.microsoft.com/office/drawing/2014/main" id="{0C1E68F0-FC41-8FDB-2114-5EC359535130}"/>
              </a:ext>
            </a:extLst>
          </p:cNvPr>
          <p:cNvSpPr txBox="1">
            <a:spLocks noGrp="1"/>
          </p:cNvSpPr>
          <p:nvPr/>
        </p:nvSpPr>
        <p:spPr>
          <a:xfrm>
            <a:off x="2856668" y="5809040"/>
            <a:ext cx="8011686" cy="517103"/>
          </a:xfrm>
          <a:prstGeom prst="rect">
            <a:avLst/>
          </a:prstGeom>
          <a:noFill/>
          <a:ln>
            <a:noFill/>
          </a:ln>
        </p:spPr>
        <p:txBody>
          <a:bodyPr spcFirstLastPara="1" wrap="square" lIns="0" tIns="150025"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100"/>
              <a:buFont typeface="Arial"/>
              <a:buNone/>
              <a:defRPr sz="3300" b="1"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9pPr>
          </a:lstStyle>
          <a:p>
            <a:pPr marL="127000" indent="-114300">
              <a:lnSpc>
                <a:spcPct val="72000"/>
              </a:lnSpc>
            </a:pPr>
            <a:r>
              <a:rPr lang="en" dirty="0"/>
              <a:t>Packet Copilot vs Unit 42's Quiz </a:t>
            </a:r>
            <a:endParaRPr lang="en-US" dirty="0"/>
          </a:p>
        </p:txBody>
      </p:sp>
      <p:pic>
        <p:nvPicPr>
          <p:cNvPr id="2" name="Online Media 1" title="Selector Packet Copilot vs Unit 42’s Wireshark Quiz">
            <a:hlinkClick r:id="" action="ppaction://media"/>
            <a:extLst>
              <a:ext uri="{FF2B5EF4-FFF2-40B4-BE49-F238E27FC236}">
                <a16:creationId xmlns:a16="http://schemas.microsoft.com/office/drawing/2014/main" id="{ED4CB557-3171-15D9-0846-471438EAC70F}"/>
              </a:ext>
            </a:extLst>
          </p:cNvPr>
          <p:cNvPicPr>
            <a:picLocks noRot="1" noChangeAspect="1"/>
          </p:cNvPicPr>
          <p:nvPr>
            <a:videoFile r:link="rId1"/>
          </p:nvPr>
        </p:nvPicPr>
        <p:blipFill>
          <a:blip r:embed="rId4"/>
          <a:stretch>
            <a:fillRect/>
          </a:stretch>
        </p:blipFill>
        <p:spPr>
          <a:xfrm>
            <a:off x="1340386" y="319644"/>
            <a:ext cx="9710738" cy="5486400"/>
          </a:xfrm>
          <a:prstGeom prst="rect">
            <a:avLst/>
          </a:prstGeom>
        </p:spPr>
      </p:pic>
    </p:spTree>
    <p:extLst>
      <p:ext uri="{BB962C8B-B14F-4D97-AF65-F5344CB8AC3E}">
        <p14:creationId xmlns:p14="http://schemas.microsoft.com/office/powerpoint/2010/main" val="35095825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82429B62-61BD-8F05-D088-310144A6FA7B}"/>
            </a:ext>
          </a:extLst>
        </p:cNvPr>
        <p:cNvGrpSpPr/>
        <p:nvPr/>
      </p:nvGrpSpPr>
      <p:grpSpPr>
        <a:xfrm>
          <a:off x="0" y="0"/>
          <a:ext cx="0" cy="0"/>
          <a:chOff x="0" y="0"/>
          <a:chExt cx="0" cy="0"/>
        </a:xfrm>
      </p:grpSpPr>
      <p:sp>
        <p:nvSpPr>
          <p:cNvPr id="5" name="Google Shape;155;p23">
            <a:extLst>
              <a:ext uri="{FF2B5EF4-FFF2-40B4-BE49-F238E27FC236}">
                <a16:creationId xmlns:a16="http://schemas.microsoft.com/office/drawing/2014/main" id="{5A716D13-A429-D503-BD0F-98A762E85BB8}"/>
              </a:ext>
            </a:extLst>
          </p:cNvPr>
          <p:cNvSpPr txBox="1">
            <a:spLocks noGrp="1"/>
          </p:cNvSpPr>
          <p:nvPr/>
        </p:nvSpPr>
        <p:spPr>
          <a:xfrm>
            <a:off x="2213421" y="5799144"/>
            <a:ext cx="8011686" cy="517103"/>
          </a:xfrm>
          <a:prstGeom prst="rect">
            <a:avLst/>
          </a:prstGeom>
          <a:noFill/>
          <a:ln>
            <a:noFill/>
          </a:ln>
        </p:spPr>
        <p:txBody>
          <a:bodyPr spcFirstLastPara="1" wrap="square" lIns="0" tIns="150025"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100"/>
              <a:buFont typeface="Arial"/>
              <a:buNone/>
              <a:defRPr sz="3300" b="1"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9pPr>
          </a:lstStyle>
          <a:p>
            <a:pPr marL="127000" indent="-114300">
              <a:lnSpc>
                <a:spcPct val="72000"/>
              </a:lnSpc>
            </a:pPr>
            <a:r>
              <a:rPr lang="en" dirty="0"/>
              <a:t>Packet Copilot vs Another Unit 42's Quiz </a:t>
            </a:r>
            <a:endParaRPr lang="en-US" dirty="0"/>
          </a:p>
        </p:txBody>
      </p:sp>
      <p:pic>
        <p:nvPicPr>
          <p:cNvPr id="3" name="Online Media 2" title="Selector Packet Copilot vs Another Unit 42's Wireshark Quiz">
            <a:hlinkClick r:id="" action="ppaction://media"/>
            <a:extLst>
              <a:ext uri="{FF2B5EF4-FFF2-40B4-BE49-F238E27FC236}">
                <a16:creationId xmlns:a16="http://schemas.microsoft.com/office/drawing/2014/main" id="{862FC0F6-07B7-C740-55DA-A21BD1054CE3}"/>
              </a:ext>
            </a:extLst>
          </p:cNvPr>
          <p:cNvPicPr>
            <a:picLocks noRot="1" noChangeAspect="1"/>
          </p:cNvPicPr>
          <p:nvPr>
            <a:videoFile r:link="rId1"/>
          </p:nvPr>
        </p:nvPicPr>
        <p:blipFill>
          <a:blip r:embed="rId4"/>
          <a:stretch>
            <a:fillRect/>
          </a:stretch>
        </p:blipFill>
        <p:spPr>
          <a:xfrm>
            <a:off x="1023711" y="309748"/>
            <a:ext cx="9710738" cy="5486400"/>
          </a:xfrm>
          <a:prstGeom prst="rect">
            <a:avLst/>
          </a:prstGeom>
        </p:spPr>
      </p:pic>
    </p:spTree>
    <p:extLst>
      <p:ext uri="{BB962C8B-B14F-4D97-AF65-F5344CB8AC3E}">
        <p14:creationId xmlns:p14="http://schemas.microsoft.com/office/powerpoint/2010/main" val="26280294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
          <a:extLst>
            <a:ext uri="{FF2B5EF4-FFF2-40B4-BE49-F238E27FC236}">
              <a16:creationId xmlns:a16="http://schemas.microsoft.com/office/drawing/2014/main" id="{83AF6605-202E-F44B-8728-DFDF3CCE9213}"/>
            </a:ext>
          </a:extLst>
        </p:cNvPr>
        <p:cNvGrpSpPr/>
        <p:nvPr/>
      </p:nvGrpSpPr>
      <p:grpSpPr>
        <a:xfrm>
          <a:off x="0" y="0"/>
          <a:ext cx="0" cy="0"/>
          <a:chOff x="0" y="0"/>
          <a:chExt cx="0" cy="0"/>
        </a:xfrm>
      </p:grpSpPr>
      <p:sp>
        <p:nvSpPr>
          <p:cNvPr id="2" name="Google Shape;155;p23">
            <a:extLst>
              <a:ext uri="{FF2B5EF4-FFF2-40B4-BE49-F238E27FC236}">
                <a16:creationId xmlns:a16="http://schemas.microsoft.com/office/drawing/2014/main" id="{737AF633-06DB-9153-5660-5409AD990191}"/>
              </a:ext>
            </a:extLst>
          </p:cNvPr>
          <p:cNvSpPr txBox="1">
            <a:spLocks noGrp="1"/>
          </p:cNvSpPr>
          <p:nvPr/>
        </p:nvSpPr>
        <p:spPr>
          <a:xfrm>
            <a:off x="557931" y="612060"/>
            <a:ext cx="11568020" cy="5469869"/>
          </a:xfrm>
          <a:prstGeom prst="rect">
            <a:avLst/>
          </a:prstGeom>
          <a:noFill/>
          <a:ln>
            <a:noFill/>
          </a:ln>
        </p:spPr>
        <p:txBody>
          <a:bodyPr spcFirstLastPara="1" wrap="square" lIns="0" tIns="150025" rIns="0" bIns="0" anchor="t" anchorCtr="0">
            <a:sp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chemeClr val="dk1"/>
              </a:buClr>
              <a:buSzPts val="1100"/>
              <a:buFont typeface="Arial"/>
              <a:buNone/>
              <a:defRPr sz="3300" b="1"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9pPr>
          </a:lstStyle>
          <a:p>
            <a:pPr marL="127000" indent="-114300">
              <a:lnSpc>
                <a:spcPct val="72000"/>
              </a:lnSpc>
            </a:pPr>
            <a:r>
              <a:rPr lang="en" sz="4000" dirty="0"/>
              <a:t>Not quite perfect – 19 / 20 correct</a:t>
            </a:r>
            <a:endParaRPr lang="en-US" sz="4000" dirty="0"/>
          </a:p>
          <a:p>
            <a:pPr marL="127000" indent="-114300">
              <a:lnSpc>
                <a:spcPct val="72000"/>
              </a:lnSpc>
            </a:pPr>
            <a:endParaRPr lang="en" sz="4000" dirty="0"/>
          </a:p>
          <a:p>
            <a:pPr marL="127000" indent="-114300">
              <a:lnSpc>
                <a:spcPct val="72000"/>
              </a:lnSpc>
            </a:pPr>
            <a:r>
              <a:rPr lang="en" sz="4000" dirty="0"/>
              <a:t> * Instantaneous using real PCAP data </a:t>
            </a:r>
            <a:br>
              <a:rPr lang="en" sz="4000" dirty="0"/>
            </a:br>
            <a:r>
              <a:rPr lang="en" sz="4000" dirty="0"/>
              <a:t>  </a:t>
            </a:r>
          </a:p>
          <a:p>
            <a:pPr marL="127000" indent="-114300">
              <a:lnSpc>
                <a:spcPct val="72000"/>
              </a:lnSpc>
            </a:pPr>
            <a:r>
              <a:rPr lang="en" sz="4000" dirty="0"/>
              <a:t> * 20th question correct with 'better' prompt</a:t>
            </a:r>
            <a:br>
              <a:rPr lang="en" sz="4000" dirty="0"/>
            </a:br>
            <a:br>
              <a:rPr lang="en" sz="4000" dirty="0"/>
            </a:br>
            <a:r>
              <a:rPr lang="en" sz="4000" dirty="0"/>
              <a:t>How many humans could do this with Wireshark?</a:t>
            </a:r>
          </a:p>
          <a:p>
            <a:pPr marL="127000" indent="-114300">
              <a:lnSpc>
                <a:spcPct val="72000"/>
              </a:lnSpc>
            </a:pPr>
            <a:br>
              <a:rPr lang="en" sz="4000" dirty="0"/>
            </a:br>
            <a:r>
              <a:rPr lang="en" sz="4000" dirty="0"/>
              <a:t>How long would it take?</a:t>
            </a:r>
            <a:br>
              <a:rPr lang="en" sz="4000" dirty="0"/>
            </a:br>
            <a:br>
              <a:rPr lang="en" sz="4000" dirty="0"/>
            </a:br>
            <a:r>
              <a:rPr lang="en" sz="4000" dirty="0"/>
              <a:t>Is that a task a human should really be doing in the first place?</a:t>
            </a:r>
          </a:p>
        </p:txBody>
      </p:sp>
    </p:spTree>
    <p:extLst>
      <p:ext uri="{BB962C8B-B14F-4D97-AF65-F5344CB8AC3E}">
        <p14:creationId xmlns:p14="http://schemas.microsoft.com/office/powerpoint/2010/main" val="3349722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1791E1BC-BBB2-E174-6136-F823F4AE6B98}"/>
            </a:ext>
          </a:extLst>
        </p:cNvPr>
        <p:cNvGrpSpPr/>
        <p:nvPr/>
      </p:nvGrpSpPr>
      <p:grpSpPr>
        <a:xfrm>
          <a:off x="0" y="0"/>
          <a:ext cx="0" cy="0"/>
          <a:chOff x="0" y="0"/>
          <a:chExt cx="0" cy="0"/>
        </a:xfrm>
      </p:grpSpPr>
      <p:sp>
        <p:nvSpPr>
          <p:cNvPr id="5" name="Google Shape;155;p23">
            <a:extLst>
              <a:ext uri="{FF2B5EF4-FFF2-40B4-BE49-F238E27FC236}">
                <a16:creationId xmlns:a16="http://schemas.microsoft.com/office/drawing/2014/main" id="{E414F5A9-D9D5-FE5A-9AA9-60A24800A034}"/>
              </a:ext>
            </a:extLst>
          </p:cNvPr>
          <p:cNvSpPr txBox="1">
            <a:spLocks noGrp="1"/>
          </p:cNvSpPr>
          <p:nvPr/>
        </p:nvSpPr>
        <p:spPr>
          <a:xfrm>
            <a:off x="4891966" y="3172553"/>
            <a:ext cx="8011686" cy="517103"/>
          </a:xfrm>
          <a:prstGeom prst="rect">
            <a:avLst/>
          </a:prstGeom>
          <a:noFill/>
          <a:ln>
            <a:noFill/>
          </a:ln>
        </p:spPr>
        <p:txBody>
          <a:bodyPr spcFirstLastPara="1" wrap="square" lIns="0" tIns="150025"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100"/>
              <a:buFont typeface="Arial"/>
              <a:buNone/>
              <a:defRPr sz="3300" b="1"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9pPr>
          </a:lstStyle>
          <a:p>
            <a:pPr marL="127000" indent="-114300">
              <a:lnSpc>
                <a:spcPct val="72000"/>
              </a:lnSpc>
            </a:pPr>
            <a:r>
              <a:rPr lang="en" dirty="0"/>
              <a:t>Multi-Query</a:t>
            </a:r>
            <a:endParaRPr lang="en-US" dirty="0"/>
          </a:p>
        </p:txBody>
      </p:sp>
    </p:spTree>
    <p:extLst>
      <p:ext uri="{BB962C8B-B14F-4D97-AF65-F5344CB8AC3E}">
        <p14:creationId xmlns:p14="http://schemas.microsoft.com/office/powerpoint/2010/main" val="3097603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6">
          <a:extLst>
            <a:ext uri="{FF2B5EF4-FFF2-40B4-BE49-F238E27FC236}">
              <a16:creationId xmlns:a16="http://schemas.microsoft.com/office/drawing/2014/main" id="{C16D8598-321E-E1B4-15EA-1AED2FBB8F8D}"/>
            </a:ext>
          </a:extLst>
        </p:cNvPr>
        <p:cNvGrpSpPr/>
        <p:nvPr/>
      </p:nvGrpSpPr>
      <p:grpSpPr>
        <a:xfrm>
          <a:off x="0" y="0"/>
          <a:ext cx="0" cy="0"/>
          <a:chOff x="0" y="0"/>
          <a:chExt cx="0" cy="0"/>
        </a:xfrm>
      </p:grpSpPr>
      <p:sp>
        <p:nvSpPr>
          <p:cNvPr id="67" name="Google Shape;67;p11">
            <a:extLst>
              <a:ext uri="{FF2B5EF4-FFF2-40B4-BE49-F238E27FC236}">
                <a16:creationId xmlns:a16="http://schemas.microsoft.com/office/drawing/2014/main" id="{70A0B611-069F-FB95-6B57-033E12E4663A}"/>
              </a:ext>
            </a:extLst>
          </p:cNvPr>
          <p:cNvSpPr txBox="1">
            <a:spLocks noGrp="1"/>
          </p:cNvSpPr>
          <p:nvPr>
            <p:ph type="title"/>
          </p:nvPr>
        </p:nvSpPr>
        <p:spPr>
          <a:xfrm>
            <a:off x="168500" y="77826"/>
            <a:ext cx="8162100" cy="495300"/>
          </a:xfrm>
          <a:prstGeom prst="rect">
            <a:avLst/>
          </a:prstGeom>
          <a:noFill/>
          <a:ln>
            <a:noFill/>
          </a:ln>
        </p:spPr>
        <p:txBody>
          <a:bodyPr spcFirstLastPara="1" wrap="square" lIns="91425" tIns="45700" rIns="91425" bIns="45700" anchor="ctr" anchorCtr="0">
            <a:noAutofit/>
          </a:bodyPr>
          <a:lstStyle/>
          <a:p>
            <a:pPr>
              <a:buSzPts val="2800"/>
            </a:pPr>
            <a:r>
              <a:rPr lang="de-DE" dirty="0"/>
              <a:t>People </a:t>
            </a:r>
            <a:r>
              <a:rPr lang="de-DE" dirty="0" err="1"/>
              <a:t>ask</a:t>
            </a:r>
            <a:r>
              <a:rPr lang="de-DE" dirty="0"/>
              <a:t> stupid </a:t>
            </a:r>
            <a:r>
              <a:rPr lang="de-DE" dirty="0" err="1"/>
              <a:t>questions</a:t>
            </a:r>
            <a:r>
              <a:rPr lang="de-DE" dirty="0"/>
              <a:t>! </a:t>
            </a:r>
          </a:p>
        </p:txBody>
      </p:sp>
      <p:sp>
        <p:nvSpPr>
          <p:cNvPr id="5" name="TextBox 1">
            <a:extLst>
              <a:ext uri="{FF2B5EF4-FFF2-40B4-BE49-F238E27FC236}">
                <a16:creationId xmlns:a16="http://schemas.microsoft.com/office/drawing/2014/main" id="{374D6442-AFC6-1F7E-2878-783AC5762260}"/>
              </a:ext>
            </a:extLst>
          </p:cNvPr>
          <p:cNvSpPr txBox="1"/>
          <p:nvPr/>
        </p:nvSpPr>
        <p:spPr>
          <a:xfrm>
            <a:off x="242453" y="903019"/>
            <a:ext cx="11418865" cy="501675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Sans-Serif"/>
              <a:buChar char="•"/>
            </a:pPr>
            <a:r>
              <a:rPr lang="en-US" sz="2000" dirty="0">
                <a:solidFill>
                  <a:schemeClr val="tx1"/>
                </a:solidFill>
              </a:rPr>
              <a:t>Can we take the users original question and derive +n number of similar questions</a:t>
            </a:r>
          </a:p>
          <a:p>
            <a:pPr marL="285750" indent="-285750">
              <a:buFont typeface="Arial,Sans-Serif"/>
              <a:buChar char="•"/>
            </a:pPr>
            <a:endParaRPr lang="en-US" sz="2000" dirty="0">
              <a:solidFill>
                <a:schemeClr val="tx1"/>
              </a:solidFill>
            </a:endParaRPr>
          </a:p>
          <a:p>
            <a:pPr marL="285750" indent="-285750">
              <a:buFont typeface="Arial,Sans-Serif"/>
              <a:buChar char="•"/>
            </a:pPr>
            <a:r>
              <a:rPr lang="en-US" sz="2000" dirty="0">
                <a:solidFill>
                  <a:schemeClr val="tx1"/>
                </a:solidFill>
              </a:rPr>
              <a:t>Similar or different in: </a:t>
            </a:r>
          </a:p>
          <a:p>
            <a:pPr marL="742950" lvl="1" indent="-285750">
              <a:buFont typeface="Courier New,monospace"/>
              <a:buChar char="o"/>
            </a:pPr>
            <a:r>
              <a:rPr lang="en-US" sz="2000" dirty="0">
                <a:solidFill>
                  <a:schemeClr val="tx1"/>
                </a:solidFill>
              </a:rPr>
              <a:t>Tone</a:t>
            </a:r>
          </a:p>
          <a:p>
            <a:pPr marL="742950" lvl="1" indent="-285750">
              <a:buFont typeface="Courier New,monospace"/>
              <a:buChar char="o"/>
            </a:pPr>
            <a:r>
              <a:rPr lang="en-US" sz="2000" dirty="0">
                <a:solidFill>
                  <a:schemeClr val="tx1"/>
                </a:solidFill>
              </a:rPr>
              <a:t>Sentiment</a:t>
            </a:r>
          </a:p>
          <a:p>
            <a:pPr marL="742950" lvl="1" indent="-285750">
              <a:buFont typeface="Courier New,monospace"/>
              <a:buChar char="o"/>
            </a:pPr>
            <a:r>
              <a:rPr lang="en-US" sz="2000" dirty="0">
                <a:solidFill>
                  <a:schemeClr val="tx1"/>
                </a:solidFill>
              </a:rPr>
              <a:t>Word selection</a:t>
            </a:r>
          </a:p>
          <a:p>
            <a:pPr marL="742950" lvl="1" indent="-285750">
              <a:buFont typeface="Courier New,monospace"/>
              <a:buChar char="o"/>
            </a:pPr>
            <a:r>
              <a:rPr lang="en-US" sz="2000" dirty="0">
                <a:solidFill>
                  <a:schemeClr val="tx1"/>
                </a:solidFill>
              </a:rPr>
              <a:t>Sophistication</a:t>
            </a:r>
          </a:p>
          <a:p>
            <a:pPr marL="742950" lvl="1" indent="-285750">
              <a:buFont typeface="Courier New,monospace"/>
              <a:buChar char="o"/>
            </a:pPr>
            <a:r>
              <a:rPr lang="en-US" sz="2000" dirty="0">
                <a:solidFill>
                  <a:schemeClr val="tx1"/>
                </a:solidFill>
              </a:rPr>
              <a:t>Technical accuracy </a:t>
            </a:r>
          </a:p>
          <a:p>
            <a:pPr marL="742950" lvl="1" indent="-285750">
              <a:buFont typeface="Courier New,monospace"/>
              <a:buChar char="o"/>
            </a:pPr>
            <a:endParaRPr lang="en-US" sz="2000" dirty="0">
              <a:solidFill>
                <a:schemeClr val="tx1"/>
              </a:solidFill>
            </a:endParaRPr>
          </a:p>
          <a:p>
            <a:pPr marL="285750" indent="-285750">
              <a:buFont typeface="Arial,Sans-Serif"/>
              <a:buChar char="•"/>
            </a:pPr>
            <a:r>
              <a:rPr lang="en-US" sz="2000" dirty="0">
                <a:solidFill>
                  <a:schemeClr val="tx1"/>
                </a:solidFill>
              </a:rPr>
              <a:t>We can use AI to generate additional, similar, prompts to help AI generate the best possible answer to the original prompt</a:t>
            </a:r>
          </a:p>
          <a:p>
            <a:pPr marL="742950" lvl="1" indent="-285750">
              <a:buFont typeface="Courier New,monospace"/>
              <a:buChar char="o"/>
            </a:pPr>
            <a:endParaRPr lang="en-US" sz="2000" dirty="0">
              <a:solidFill>
                <a:schemeClr val="tx1"/>
              </a:solidFill>
            </a:endParaRPr>
          </a:p>
          <a:p>
            <a:pPr marL="285750" indent="-285750">
              <a:buFont typeface="Arial"/>
              <a:buChar char="•"/>
            </a:pPr>
            <a:endParaRPr lang="en-US" sz="2000" dirty="0">
              <a:solidFill>
                <a:schemeClr val="tx1"/>
              </a:solidFill>
            </a:endParaRPr>
          </a:p>
          <a:p>
            <a:pPr marL="285750" indent="-285750">
              <a:buFont typeface="Arial,Sans-Serif"/>
              <a:buChar char="•"/>
            </a:pPr>
            <a:endParaRPr lang="en-US" sz="2000" dirty="0">
              <a:solidFill>
                <a:schemeClr val="tx1"/>
              </a:solidFill>
            </a:endParaRPr>
          </a:p>
          <a:p>
            <a:pPr marL="285750" indent="-285750">
              <a:buChar char="•"/>
            </a:pPr>
            <a:endParaRPr lang="en-US" sz="2000" dirty="0"/>
          </a:p>
          <a:p>
            <a:pPr marL="285750" indent="-285750">
              <a:buFont typeface="Arial"/>
              <a:buChar char="•"/>
            </a:pPr>
            <a:endParaRPr lang="en-US" sz="2000" dirty="0">
              <a:solidFill>
                <a:schemeClr val="tx1"/>
              </a:solidFill>
            </a:endParaRPr>
          </a:p>
        </p:txBody>
      </p:sp>
    </p:spTree>
    <p:extLst>
      <p:ext uri="{BB962C8B-B14F-4D97-AF65-F5344CB8AC3E}">
        <p14:creationId xmlns:p14="http://schemas.microsoft.com/office/powerpoint/2010/main" val="15669675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6">
          <a:extLst>
            <a:ext uri="{FF2B5EF4-FFF2-40B4-BE49-F238E27FC236}">
              <a16:creationId xmlns:a16="http://schemas.microsoft.com/office/drawing/2014/main" id="{B042DDE4-FBD5-DC54-4B0A-13F41813408C}"/>
            </a:ext>
          </a:extLst>
        </p:cNvPr>
        <p:cNvGrpSpPr/>
        <p:nvPr/>
      </p:nvGrpSpPr>
      <p:grpSpPr>
        <a:xfrm>
          <a:off x="0" y="0"/>
          <a:ext cx="0" cy="0"/>
          <a:chOff x="0" y="0"/>
          <a:chExt cx="0" cy="0"/>
        </a:xfrm>
      </p:grpSpPr>
      <p:sp>
        <p:nvSpPr>
          <p:cNvPr id="67" name="Google Shape;67;p11">
            <a:extLst>
              <a:ext uri="{FF2B5EF4-FFF2-40B4-BE49-F238E27FC236}">
                <a16:creationId xmlns:a16="http://schemas.microsoft.com/office/drawing/2014/main" id="{428B42B4-D7BC-4B00-BFAF-AD1CE7600A2A}"/>
              </a:ext>
            </a:extLst>
          </p:cNvPr>
          <p:cNvSpPr txBox="1">
            <a:spLocks noGrp="1"/>
          </p:cNvSpPr>
          <p:nvPr>
            <p:ph type="title"/>
          </p:nvPr>
        </p:nvSpPr>
        <p:spPr>
          <a:xfrm>
            <a:off x="168500" y="77826"/>
            <a:ext cx="8162100" cy="495300"/>
          </a:xfrm>
          <a:prstGeom prst="rect">
            <a:avLst/>
          </a:prstGeom>
          <a:noFill/>
          <a:ln>
            <a:noFill/>
          </a:ln>
        </p:spPr>
        <p:txBody>
          <a:bodyPr spcFirstLastPara="1" wrap="square" lIns="91425" tIns="45700" rIns="91425" bIns="45700" anchor="ctr" anchorCtr="0">
            <a:noAutofit/>
          </a:bodyPr>
          <a:lstStyle/>
          <a:p>
            <a:pPr>
              <a:buSzPts val="2800"/>
            </a:pPr>
            <a:r>
              <a:rPr lang="de-DE" dirty="0"/>
              <a:t>Multi-Query</a:t>
            </a:r>
          </a:p>
        </p:txBody>
      </p:sp>
      <p:pic>
        <p:nvPicPr>
          <p:cNvPr id="2" name="Picture 1" descr="A black background with white text&#10;&#10;Description automatically generated">
            <a:extLst>
              <a:ext uri="{FF2B5EF4-FFF2-40B4-BE49-F238E27FC236}">
                <a16:creationId xmlns:a16="http://schemas.microsoft.com/office/drawing/2014/main" id="{27F9BF65-5979-AF47-F5C2-03967F910220}"/>
              </a:ext>
            </a:extLst>
          </p:cNvPr>
          <p:cNvPicPr>
            <a:picLocks noChangeAspect="1"/>
          </p:cNvPicPr>
          <p:nvPr/>
        </p:nvPicPr>
        <p:blipFill>
          <a:blip r:embed="rId3"/>
          <a:stretch>
            <a:fillRect/>
          </a:stretch>
        </p:blipFill>
        <p:spPr>
          <a:xfrm>
            <a:off x="244249" y="3115170"/>
            <a:ext cx="5853669" cy="1158957"/>
          </a:xfrm>
          <a:prstGeom prst="rect">
            <a:avLst/>
          </a:prstGeom>
        </p:spPr>
      </p:pic>
      <p:pic>
        <p:nvPicPr>
          <p:cNvPr id="3" name="Picture 2" descr="A screenshot of a computer screen&#10;&#10;Description automatically generated">
            <a:extLst>
              <a:ext uri="{FF2B5EF4-FFF2-40B4-BE49-F238E27FC236}">
                <a16:creationId xmlns:a16="http://schemas.microsoft.com/office/drawing/2014/main" id="{C32ECD50-6293-80D8-1B31-D86C286707AC}"/>
              </a:ext>
            </a:extLst>
          </p:cNvPr>
          <p:cNvPicPr>
            <a:picLocks noChangeAspect="1"/>
          </p:cNvPicPr>
          <p:nvPr/>
        </p:nvPicPr>
        <p:blipFill>
          <a:blip r:embed="rId4"/>
          <a:stretch>
            <a:fillRect/>
          </a:stretch>
        </p:blipFill>
        <p:spPr>
          <a:xfrm>
            <a:off x="6917129" y="788844"/>
            <a:ext cx="5273264" cy="5824598"/>
          </a:xfrm>
          <a:prstGeom prst="rect">
            <a:avLst/>
          </a:prstGeom>
        </p:spPr>
      </p:pic>
      <p:sp>
        <p:nvSpPr>
          <p:cNvPr id="4" name="Arrow: Right 3">
            <a:extLst>
              <a:ext uri="{FF2B5EF4-FFF2-40B4-BE49-F238E27FC236}">
                <a16:creationId xmlns:a16="http://schemas.microsoft.com/office/drawing/2014/main" id="{34FD1606-2282-BD0A-98F7-EA16343AEEA4}"/>
              </a:ext>
            </a:extLst>
          </p:cNvPr>
          <p:cNvSpPr/>
          <p:nvPr/>
        </p:nvSpPr>
        <p:spPr>
          <a:xfrm>
            <a:off x="5089071" y="3115417"/>
            <a:ext cx="2012000" cy="1060738"/>
          </a:xfrm>
          <a:prstGeom prst="rightArrow">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Tree>
    <p:extLst>
      <p:ext uri="{BB962C8B-B14F-4D97-AF65-F5344CB8AC3E}">
        <p14:creationId xmlns:p14="http://schemas.microsoft.com/office/powerpoint/2010/main" val="41423704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6">
          <a:extLst>
            <a:ext uri="{FF2B5EF4-FFF2-40B4-BE49-F238E27FC236}">
              <a16:creationId xmlns:a16="http://schemas.microsoft.com/office/drawing/2014/main" id="{289A2ED5-799D-9495-890B-4E2A325D82AD}"/>
            </a:ext>
          </a:extLst>
        </p:cNvPr>
        <p:cNvGrpSpPr/>
        <p:nvPr/>
      </p:nvGrpSpPr>
      <p:grpSpPr>
        <a:xfrm>
          <a:off x="0" y="0"/>
          <a:ext cx="0" cy="0"/>
          <a:chOff x="0" y="0"/>
          <a:chExt cx="0" cy="0"/>
        </a:xfrm>
      </p:grpSpPr>
      <p:sp>
        <p:nvSpPr>
          <p:cNvPr id="67" name="Google Shape;67;p11">
            <a:extLst>
              <a:ext uri="{FF2B5EF4-FFF2-40B4-BE49-F238E27FC236}">
                <a16:creationId xmlns:a16="http://schemas.microsoft.com/office/drawing/2014/main" id="{1C544DB8-E07B-2489-7118-81CCAEA475E0}"/>
              </a:ext>
            </a:extLst>
          </p:cNvPr>
          <p:cNvSpPr txBox="1">
            <a:spLocks noGrp="1"/>
          </p:cNvSpPr>
          <p:nvPr>
            <p:ph type="title"/>
          </p:nvPr>
        </p:nvSpPr>
        <p:spPr>
          <a:xfrm>
            <a:off x="168500" y="77826"/>
            <a:ext cx="8162100" cy="495300"/>
          </a:xfrm>
          <a:prstGeom prst="rect">
            <a:avLst/>
          </a:prstGeom>
          <a:noFill/>
          <a:ln>
            <a:noFill/>
          </a:ln>
        </p:spPr>
        <p:txBody>
          <a:bodyPr spcFirstLastPara="1" wrap="square" lIns="91425" tIns="45700" rIns="91425" bIns="45700" anchor="ctr" anchorCtr="0">
            <a:noAutofit/>
          </a:bodyPr>
          <a:lstStyle/>
          <a:p>
            <a:pPr>
              <a:buSzPts val="2800"/>
            </a:pPr>
            <a:r>
              <a:rPr lang="de-DE" dirty="0"/>
              <a:t>Multi-Query</a:t>
            </a:r>
          </a:p>
        </p:txBody>
      </p:sp>
      <p:pic>
        <p:nvPicPr>
          <p:cNvPr id="5" name="Picture 4" descr="A diagram of a diagram of a diagram&#10;&#10;Description automatically generated">
            <a:extLst>
              <a:ext uri="{FF2B5EF4-FFF2-40B4-BE49-F238E27FC236}">
                <a16:creationId xmlns:a16="http://schemas.microsoft.com/office/drawing/2014/main" id="{872B3AA0-4234-0D45-B05E-A14F56139D76}"/>
              </a:ext>
            </a:extLst>
          </p:cNvPr>
          <p:cNvPicPr>
            <a:picLocks noChangeAspect="1"/>
          </p:cNvPicPr>
          <p:nvPr/>
        </p:nvPicPr>
        <p:blipFill>
          <a:blip r:embed="rId3"/>
          <a:stretch>
            <a:fillRect/>
          </a:stretch>
        </p:blipFill>
        <p:spPr>
          <a:xfrm>
            <a:off x="276967" y="915019"/>
            <a:ext cx="11845883" cy="5057651"/>
          </a:xfrm>
          <a:prstGeom prst="rect">
            <a:avLst/>
          </a:prstGeom>
        </p:spPr>
      </p:pic>
      <p:sp>
        <p:nvSpPr>
          <p:cNvPr id="6" name="TextBox 3">
            <a:extLst>
              <a:ext uri="{FF2B5EF4-FFF2-40B4-BE49-F238E27FC236}">
                <a16:creationId xmlns:a16="http://schemas.microsoft.com/office/drawing/2014/main" id="{C853D514-3FF7-5C4F-1909-9C966F72EC21}"/>
              </a:ext>
            </a:extLst>
          </p:cNvPr>
          <p:cNvSpPr txBox="1"/>
          <p:nvPr/>
        </p:nvSpPr>
        <p:spPr>
          <a:xfrm>
            <a:off x="279519" y="6189316"/>
            <a:ext cx="1034278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rgbClr val="00BCEB"/>
                </a:solidFill>
                <a:hlinkClick r:id="rId4"/>
              </a:rPr>
              <a:t>rag-from-scratch/rag_from_scratch_5_to_9.ipynb at main · langchain-ai/rag-from-scratch · GitHub</a:t>
            </a:r>
            <a:endParaRPr lang="en-US" sz="1200"/>
          </a:p>
        </p:txBody>
      </p:sp>
    </p:spTree>
    <p:extLst>
      <p:ext uri="{BB962C8B-B14F-4D97-AF65-F5344CB8AC3E}">
        <p14:creationId xmlns:p14="http://schemas.microsoft.com/office/powerpoint/2010/main" val="421507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2" name="Google Shape;155;p23">
            <a:extLst>
              <a:ext uri="{FF2B5EF4-FFF2-40B4-BE49-F238E27FC236}">
                <a16:creationId xmlns:a16="http://schemas.microsoft.com/office/drawing/2014/main" id="{C8E8D05D-C4EB-6870-A12D-EA0E54E13884}"/>
              </a:ext>
            </a:extLst>
          </p:cNvPr>
          <p:cNvSpPr txBox="1">
            <a:spLocks noGrp="1"/>
          </p:cNvSpPr>
          <p:nvPr/>
        </p:nvSpPr>
        <p:spPr>
          <a:xfrm>
            <a:off x="1340090" y="2221702"/>
            <a:ext cx="10390873" cy="1979555"/>
          </a:xfrm>
          <a:prstGeom prst="rect">
            <a:avLst/>
          </a:prstGeom>
          <a:noFill/>
          <a:ln>
            <a:noFill/>
          </a:ln>
        </p:spPr>
        <p:txBody>
          <a:bodyPr spcFirstLastPara="1" wrap="square" lIns="0" tIns="150025" rIns="0" bIns="0" anchor="t" anchorCtr="0">
            <a:sp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chemeClr val="dk1"/>
              </a:buClr>
              <a:buSzPts val="1100"/>
              <a:buFont typeface="Arial"/>
              <a:buNone/>
              <a:defRPr sz="3300" b="1"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9pPr>
          </a:lstStyle>
          <a:p>
            <a:pPr marL="127000" indent="-114300">
              <a:lnSpc>
                <a:spcPct val="72000"/>
              </a:lnSpc>
            </a:pPr>
            <a:r>
              <a:rPr lang="en" dirty="0"/>
              <a:t>Not to distract you during the presentation; but please try</a:t>
            </a:r>
            <a:endParaRPr lang="en-US" dirty="0"/>
          </a:p>
          <a:p>
            <a:pPr marL="127000" indent="-114300">
              <a:lnSpc>
                <a:spcPct val="72000"/>
              </a:lnSpc>
            </a:pPr>
            <a:endParaRPr lang="en"/>
          </a:p>
          <a:p>
            <a:pPr marL="127000" indent="-114300">
              <a:lnSpc>
                <a:spcPct val="72000"/>
              </a:lnSpc>
            </a:pPr>
            <a:r>
              <a:rPr lang="en"/>
              <a:t>Packet Copilot: packetcopilot.selector.ai</a:t>
            </a:r>
          </a:p>
          <a:p>
            <a:pPr marL="127000" indent="-114300">
              <a:lnSpc>
                <a:spcPct val="72000"/>
              </a:lnSpc>
            </a:pPr>
            <a:endParaRPr lang="en" dirty="0"/>
          </a:p>
          <a:p>
            <a:pPr marL="127000" indent="-114300">
              <a:lnSpc>
                <a:spcPct val="72000"/>
              </a:lnSpc>
            </a:pPr>
            <a:r>
              <a:rPr lang="en" dirty="0"/>
              <a:t>And ask yourself – how is this done?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7D266819-EBFC-C8C3-A18E-F4645AB27871}"/>
            </a:ext>
          </a:extLst>
        </p:cNvPr>
        <p:cNvGrpSpPr/>
        <p:nvPr/>
      </p:nvGrpSpPr>
      <p:grpSpPr>
        <a:xfrm>
          <a:off x="0" y="0"/>
          <a:ext cx="0" cy="0"/>
          <a:chOff x="0" y="0"/>
          <a:chExt cx="0" cy="0"/>
        </a:xfrm>
      </p:grpSpPr>
      <p:sp>
        <p:nvSpPr>
          <p:cNvPr id="5" name="Google Shape;155;p23">
            <a:extLst>
              <a:ext uri="{FF2B5EF4-FFF2-40B4-BE49-F238E27FC236}">
                <a16:creationId xmlns:a16="http://schemas.microsoft.com/office/drawing/2014/main" id="{205A6BCA-3CC0-01F8-ED56-0D3CACC98A93}"/>
              </a:ext>
            </a:extLst>
          </p:cNvPr>
          <p:cNvSpPr txBox="1">
            <a:spLocks noGrp="1"/>
          </p:cNvSpPr>
          <p:nvPr/>
        </p:nvSpPr>
        <p:spPr>
          <a:xfrm>
            <a:off x="4891966" y="3172553"/>
            <a:ext cx="8011686" cy="517103"/>
          </a:xfrm>
          <a:prstGeom prst="rect">
            <a:avLst/>
          </a:prstGeom>
          <a:noFill/>
          <a:ln>
            <a:noFill/>
          </a:ln>
        </p:spPr>
        <p:txBody>
          <a:bodyPr spcFirstLastPara="1" wrap="square" lIns="0" tIns="150025"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100"/>
              <a:buFont typeface="Arial"/>
              <a:buNone/>
              <a:defRPr sz="3300" b="1"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9pPr>
          </a:lstStyle>
          <a:p>
            <a:pPr marL="127000" indent="-114300">
              <a:lnSpc>
                <a:spcPct val="72000"/>
              </a:lnSpc>
            </a:pPr>
            <a:r>
              <a:rPr lang="en" dirty="0"/>
              <a:t>RAG Fusion</a:t>
            </a:r>
            <a:endParaRPr lang="en-US" dirty="0"/>
          </a:p>
        </p:txBody>
      </p:sp>
    </p:spTree>
    <p:extLst>
      <p:ext uri="{BB962C8B-B14F-4D97-AF65-F5344CB8AC3E}">
        <p14:creationId xmlns:p14="http://schemas.microsoft.com/office/powerpoint/2010/main" val="14737642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6">
          <a:extLst>
            <a:ext uri="{FF2B5EF4-FFF2-40B4-BE49-F238E27FC236}">
              <a16:creationId xmlns:a16="http://schemas.microsoft.com/office/drawing/2014/main" id="{DB647021-3328-64EB-67D1-896817BBE539}"/>
            </a:ext>
          </a:extLst>
        </p:cNvPr>
        <p:cNvGrpSpPr/>
        <p:nvPr/>
      </p:nvGrpSpPr>
      <p:grpSpPr>
        <a:xfrm>
          <a:off x="0" y="0"/>
          <a:ext cx="0" cy="0"/>
          <a:chOff x="0" y="0"/>
          <a:chExt cx="0" cy="0"/>
        </a:xfrm>
      </p:grpSpPr>
      <p:sp>
        <p:nvSpPr>
          <p:cNvPr id="67" name="Google Shape;67;p11">
            <a:extLst>
              <a:ext uri="{FF2B5EF4-FFF2-40B4-BE49-F238E27FC236}">
                <a16:creationId xmlns:a16="http://schemas.microsoft.com/office/drawing/2014/main" id="{8AF928A8-1976-D125-0D6E-49EBB2484AC5}"/>
              </a:ext>
            </a:extLst>
          </p:cNvPr>
          <p:cNvSpPr txBox="1">
            <a:spLocks noGrp="1"/>
          </p:cNvSpPr>
          <p:nvPr>
            <p:ph type="title"/>
          </p:nvPr>
        </p:nvSpPr>
        <p:spPr>
          <a:xfrm>
            <a:off x="168500" y="77826"/>
            <a:ext cx="8162100" cy="495300"/>
          </a:xfrm>
          <a:prstGeom prst="rect">
            <a:avLst/>
          </a:prstGeom>
          <a:noFill/>
          <a:ln>
            <a:noFill/>
          </a:ln>
        </p:spPr>
        <p:txBody>
          <a:bodyPr spcFirstLastPara="1" wrap="square" lIns="91425" tIns="45700" rIns="91425" bIns="45700" anchor="ctr" anchorCtr="0">
            <a:noAutofit/>
          </a:bodyPr>
          <a:lstStyle/>
          <a:p>
            <a:pPr>
              <a:buSzPts val="2800"/>
            </a:pPr>
            <a:r>
              <a:rPr lang="de-DE" dirty="0" err="1"/>
              <a:t>Reciprocal</a:t>
            </a:r>
            <a:r>
              <a:rPr lang="de-DE" dirty="0"/>
              <a:t> Re-Ranking (Fusion)</a:t>
            </a:r>
          </a:p>
        </p:txBody>
      </p:sp>
      <p:pic>
        <p:nvPicPr>
          <p:cNvPr id="2" name="Picture 1" descr="A close-up of a text&#10;&#10;Description automatically generated">
            <a:extLst>
              <a:ext uri="{FF2B5EF4-FFF2-40B4-BE49-F238E27FC236}">
                <a16:creationId xmlns:a16="http://schemas.microsoft.com/office/drawing/2014/main" id="{05572004-B0B0-A4FE-8710-AB427937C1ED}"/>
              </a:ext>
            </a:extLst>
          </p:cNvPr>
          <p:cNvPicPr>
            <a:picLocks noChangeAspect="1"/>
          </p:cNvPicPr>
          <p:nvPr/>
        </p:nvPicPr>
        <p:blipFill>
          <a:blip r:embed="rId3"/>
          <a:stretch>
            <a:fillRect/>
          </a:stretch>
        </p:blipFill>
        <p:spPr>
          <a:xfrm>
            <a:off x="192291" y="1489051"/>
            <a:ext cx="11805987" cy="2620878"/>
          </a:xfrm>
          <a:prstGeom prst="rect">
            <a:avLst/>
          </a:prstGeom>
        </p:spPr>
      </p:pic>
      <p:sp>
        <p:nvSpPr>
          <p:cNvPr id="3" name="TextBox 3">
            <a:extLst>
              <a:ext uri="{FF2B5EF4-FFF2-40B4-BE49-F238E27FC236}">
                <a16:creationId xmlns:a16="http://schemas.microsoft.com/office/drawing/2014/main" id="{F3AECC7C-EB34-CE6F-7715-7134B69DD14F}"/>
              </a:ext>
            </a:extLst>
          </p:cNvPr>
          <p:cNvSpPr txBox="1"/>
          <p:nvPr/>
        </p:nvSpPr>
        <p:spPr>
          <a:xfrm>
            <a:off x="440298" y="6241596"/>
            <a:ext cx="8771164"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sz="1200" u="sng" dirty="0">
                <a:solidFill>
                  <a:srgbClr val="00BCEB"/>
                </a:solidFill>
                <a:cs typeface="Segoe UI"/>
                <a:hlinkClick r:id="rId4"/>
              </a:rPr>
              <a:t>langchain/cookbook/rag_fusion.ipynb at master · langchain-ai/langchain · GitHub</a:t>
            </a:r>
            <a:r>
              <a:rPr lang="en-US" sz="1200" dirty="0"/>
              <a:t>​</a:t>
            </a:r>
          </a:p>
        </p:txBody>
      </p:sp>
    </p:spTree>
    <p:extLst>
      <p:ext uri="{BB962C8B-B14F-4D97-AF65-F5344CB8AC3E}">
        <p14:creationId xmlns:p14="http://schemas.microsoft.com/office/powerpoint/2010/main" val="19857078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6">
          <a:extLst>
            <a:ext uri="{FF2B5EF4-FFF2-40B4-BE49-F238E27FC236}">
              <a16:creationId xmlns:a16="http://schemas.microsoft.com/office/drawing/2014/main" id="{42272868-3C7F-8222-EE2C-4A387E25D905}"/>
            </a:ext>
          </a:extLst>
        </p:cNvPr>
        <p:cNvGrpSpPr/>
        <p:nvPr/>
      </p:nvGrpSpPr>
      <p:grpSpPr>
        <a:xfrm>
          <a:off x="0" y="0"/>
          <a:ext cx="0" cy="0"/>
          <a:chOff x="0" y="0"/>
          <a:chExt cx="0" cy="0"/>
        </a:xfrm>
      </p:grpSpPr>
      <p:sp>
        <p:nvSpPr>
          <p:cNvPr id="67" name="Google Shape;67;p11">
            <a:extLst>
              <a:ext uri="{FF2B5EF4-FFF2-40B4-BE49-F238E27FC236}">
                <a16:creationId xmlns:a16="http://schemas.microsoft.com/office/drawing/2014/main" id="{7205FBFE-B9BA-5EA1-679E-4D04C082A406}"/>
              </a:ext>
            </a:extLst>
          </p:cNvPr>
          <p:cNvSpPr txBox="1">
            <a:spLocks noGrp="1"/>
          </p:cNvSpPr>
          <p:nvPr>
            <p:ph type="title"/>
          </p:nvPr>
        </p:nvSpPr>
        <p:spPr>
          <a:xfrm>
            <a:off x="168500" y="77826"/>
            <a:ext cx="8162100" cy="495300"/>
          </a:xfrm>
          <a:prstGeom prst="rect">
            <a:avLst/>
          </a:prstGeom>
          <a:noFill/>
          <a:ln>
            <a:noFill/>
          </a:ln>
        </p:spPr>
        <p:txBody>
          <a:bodyPr spcFirstLastPara="1" wrap="square" lIns="91425" tIns="45700" rIns="91425" bIns="45700" anchor="ctr" anchorCtr="0">
            <a:noAutofit/>
          </a:bodyPr>
          <a:lstStyle/>
          <a:p>
            <a:pPr>
              <a:buSzPts val="2800"/>
            </a:pPr>
            <a:r>
              <a:rPr lang="de-DE" dirty="0" err="1"/>
              <a:t>Sythnetic</a:t>
            </a:r>
            <a:r>
              <a:rPr lang="de-DE" dirty="0"/>
              <a:t> </a:t>
            </a:r>
            <a:r>
              <a:rPr lang="de-DE" dirty="0" err="1"/>
              <a:t>Answers</a:t>
            </a:r>
          </a:p>
        </p:txBody>
      </p:sp>
      <p:sp>
        <p:nvSpPr>
          <p:cNvPr id="4" name="TextBox 1">
            <a:extLst>
              <a:ext uri="{FF2B5EF4-FFF2-40B4-BE49-F238E27FC236}">
                <a16:creationId xmlns:a16="http://schemas.microsoft.com/office/drawing/2014/main" id="{F402FD93-1114-4F21-4C64-F0A41CBA4947}"/>
              </a:ext>
            </a:extLst>
          </p:cNvPr>
          <p:cNvSpPr txBox="1"/>
          <p:nvPr/>
        </p:nvSpPr>
        <p:spPr>
          <a:xfrm>
            <a:off x="341415" y="1239487"/>
            <a:ext cx="11507930" cy="526297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en-US" sz="2400" dirty="0"/>
              <a:t>Going a step further we can use reciprocal ranking and other methods to evaluate and rank the 'best' answers </a:t>
            </a:r>
          </a:p>
          <a:p>
            <a:pPr marL="285750" indent="-285750">
              <a:buFont typeface="Arial"/>
              <a:buChar char="•"/>
            </a:pPr>
            <a:endParaRPr lang="en-US" sz="2400" dirty="0"/>
          </a:p>
          <a:p>
            <a:pPr marL="285750" indent="-285750">
              <a:buChar char="•"/>
            </a:pPr>
            <a:r>
              <a:rPr lang="en-US" sz="2400" dirty="0"/>
              <a:t>We can take 'all' answers and synthesize a 'best' answer </a:t>
            </a:r>
          </a:p>
          <a:p>
            <a:pPr marL="285750" indent="-285750">
              <a:buFont typeface="Arial"/>
              <a:buChar char="•"/>
            </a:pPr>
            <a:endParaRPr lang="en-US" sz="2400" dirty="0"/>
          </a:p>
          <a:p>
            <a:pPr marL="285750" indent="-285750">
              <a:buFont typeface="Arial"/>
              <a:buChar char="•"/>
            </a:pPr>
            <a:r>
              <a:rPr lang="en-US" sz="2400" dirty="0"/>
              <a:t>We can round-robin against multi-LLM to get different 'perspectives' and generations; and synthesize a multi-LLM council of answers</a:t>
            </a:r>
          </a:p>
          <a:p>
            <a:pPr marL="285750" indent="-285750">
              <a:buFont typeface="Arial"/>
              <a:buChar char="•"/>
            </a:pPr>
            <a:endParaRPr lang="en-US" sz="2400" dirty="0"/>
          </a:p>
          <a:p>
            <a:pPr marL="285750" indent="-285750">
              <a:buFont typeface="Arial"/>
              <a:buChar char="•"/>
            </a:pPr>
            <a:r>
              <a:rPr lang="en-US" sz="2400" dirty="0"/>
              <a:t>We can bounce the initial answers from all LLMs against all other LLMs and come to a consensus of the 'best' answer (and throw away outlying hallucinations</a:t>
            </a:r>
          </a:p>
          <a:p>
            <a:pPr marL="742950" lvl="1" indent="-285750">
              <a:buFont typeface="Courier New"/>
              <a:buChar char="o"/>
            </a:pPr>
            <a:endParaRPr lang="en-US" sz="2400" dirty="0"/>
          </a:p>
          <a:p>
            <a:endParaRPr lang="en-US" sz="2400" dirty="0"/>
          </a:p>
          <a:p>
            <a:pPr marL="285750" indent="-285750">
              <a:buChar char="•"/>
            </a:pPr>
            <a:endParaRPr lang="en-US" sz="2400" b="1" dirty="0"/>
          </a:p>
          <a:p>
            <a:endParaRPr lang="en-US" sz="2400" b="1" dirty="0"/>
          </a:p>
        </p:txBody>
      </p:sp>
    </p:spTree>
    <p:extLst>
      <p:ext uri="{BB962C8B-B14F-4D97-AF65-F5344CB8AC3E}">
        <p14:creationId xmlns:p14="http://schemas.microsoft.com/office/powerpoint/2010/main" val="18260442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6">
          <a:extLst>
            <a:ext uri="{FF2B5EF4-FFF2-40B4-BE49-F238E27FC236}">
              <a16:creationId xmlns:a16="http://schemas.microsoft.com/office/drawing/2014/main" id="{A52AF4A7-60B3-F986-7665-51136376C84B}"/>
            </a:ext>
          </a:extLst>
        </p:cNvPr>
        <p:cNvGrpSpPr/>
        <p:nvPr/>
      </p:nvGrpSpPr>
      <p:grpSpPr>
        <a:xfrm>
          <a:off x="0" y="0"/>
          <a:ext cx="0" cy="0"/>
          <a:chOff x="0" y="0"/>
          <a:chExt cx="0" cy="0"/>
        </a:xfrm>
      </p:grpSpPr>
      <p:sp>
        <p:nvSpPr>
          <p:cNvPr id="67" name="Google Shape;67;p11">
            <a:extLst>
              <a:ext uri="{FF2B5EF4-FFF2-40B4-BE49-F238E27FC236}">
                <a16:creationId xmlns:a16="http://schemas.microsoft.com/office/drawing/2014/main" id="{D45BDE13-1379-9815-77EA-12426F1C1FA9}"/>
              </a:ext>
            </a:extLst>
          </p:cNvPr>
          <p:cNvSpPr txBox="1">
            <a:spLocks noGrp="1"/>
          </p:cNvSpPr>
          <p:nvPr>
            <p:ph type="title"/>
          </p:nvPr>
        </p:nvSpPr>
        <p:spPr>
          <a:xfrm>
            <a:off x="168500" y="77826"/>
            <a:ext cx="8162100" cy="495300"/>
          </a:xfrm>
          <a:prstGeom prst="rect">
            <a:avLst/>
          </a:prstGeom>
          <a:noFill/>
          <a:ln>
            <a:noFill/>
          </a:ln>
        </p:spPr>
        <p:txBody>
          <a:bodyPr spcFirstLastPara="1" wrap="square" lIns="91425" tIns="45700" rIns="91425" bIns="45700" anchor="ctr" anchorCtr="0">
            <a:noAutofit/>
          </a:bodyPr>
          <a:lstStyle/>
          <a:p>
            <a:pPr>
              <a:buSzPts val="2800"/>
            </a:pPr>
            <a:r>
              <a:rPr lang="de-DE" dirty="0" err="1"/>
              <a:t>Reciprocal</a:t>
            </a:r>
            <a:r>
              <a:rPr lang="de-DE" dirty="0"/>
              <a:t> Re-Ranking (Fusion)</a:t>
            </a:r>
          </a:p>
        </p:txBody>
      </p:sp>
      <p:pic>
        <p:nvPicPr>
          <p:cNvPr id="4" name="Picture 3" descr="A diagram of a diagram of a data flow&#10;&#10;Description automatically generated with medium confidence">
            <a:extLst>
              <a:ext uri="{FF2B5EF4-FFF2-40B4-BE49-F238E27FC236}">
                <a16:creationId xmlns:a16="http://schemas.microsoft.com/office/drawing/2014/main" id="{E202498C-DC07-5B77-4F70-C7E7B1E453AA}"/>
              </a:ext>
            </a:extLst>
          </p:cNvPr>
          <p:cNvPicPr>
            <a:picLocks noChangeAspect="1"/>
          </p:cNvPicPr>
          <p:nvPr/>
        </p:nvPicPr>
        <p:blipFill>
          <a:blip r:embed="rId3"/>
          <a:stretch>
            <a:fillRect/>
          </a:stretch>
        </p:blipFill>
        <p:spPr>
          <a:xfrm>
            <a:off x="165512" y="812470"/>
            <a:ext cx="12025563" cy="4746457"/>
          </a:xfrm>
          <a:prstGeom prst="rect">
            <a:avLst/>
          </a:prstGeom>
        </p:spPr>
      </p:pic>
      <p:sp>
        <p:nvSpPr>
          <p:cNvPr id="5" name="TextBox 3">
            <a:extLst>
              <a:ext uri="{FF2B5EF4-FFF2-40B4-BE49-F238E27FC236}">
                <a16:creationId xmlns:a16="http://schemas.microsoft.com/office/drawing/2014/main" id="{5066FB0F-78D2-96A4-9A0F-B3FF5026FDF7}"/>
              </a:ext>
            </a:extLst>
          </p:cNvPr>
          <p:cNvSpPr txBox="1"/>
          <p:nvPr/>
        </p:nvSpPr>
        <p:spPr>
          <a:xfrm>
            <a:off x="169229" y="6109106"/>
            <a:ext cx="1034278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u="sng" dirty="0">
                <a:solidFill>
                  <a:srgbClr val="00BCEB"/>
                </a:solidFill>
                <a:cs typeface="Segoe UI"/>
                <a:hlinkClick r:id="rId4"/>
              </a:rPr>
              <a:t>rag-from-scratch/rag_from_scratch_5_to_9.ipynb at main · langchain-ai/rag-from-scratch · GitHub</a:t>
            </a:r>
            <a:endParaRPr lang="en-US" sz="1200"/>
          </a:p>
        </p:txBody>
      </p:sp>
    </p:spTree>
    <p:extLst>
      <p:ext uri="{BB962C8B-B14F-4D97-AF65-F5344CB8AC3E}">
        <p14:creationId xmlns:p14="http://schemas.microsoft.com/office/powerpoint/2010/main" val="7376324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B67FF282-9221-055A-74F0-93A2B66086B6}"/>
            </a:ext>
          </a:extLst>
        </p:cNvPr>
        <p:cNvGrpSpPr/>
        <p:nvPr/>
      </p:nvGrpSpPr>
      <p:grpSpPr>
        <a:xfrm>
          <a:off x="0" y="0"/>
          <a:ext cx="0" cy="0"/>
          <a:chOff x="0" y="0"/>
          <a:chExt cx="0" cy="0"/>
        </a:xfrm>
      </p:grpSpPr>
      <p:sp>
        <p:nvSpPr>
          <p:cNvPr id="5" name="Google Shape;155;p23">
            <a:extLst>
              <a:ext uri="{FF2B5EF4-FFF2-40B4-BE49-F238E27FC236}">
                <a16:creationId xmlns:a16="http://schemas.microsoft.com/office/drawing/2014/main" id="{C9DEF32B-FD8B-B7AC-4C9C-44ED98D863E5}"/>
              </a:ext>
            </a:extLst>
          </p:cNvPr>
          <p:cNvSpPr txBox="1">
            <a:spLocks noGrp="1"/>
          </p:cNvSpPr>
          <p:nvPr/>
        </p:nvSpPr>
        <p:spPr>
          <a:xfrm>
            <a:off x="2883057" y="3162657"/>
            <a:ext cx="8011686" cy="882716"/>
          </a:xfrm>
          <a:prstGeom prst="rect">
            <a:avLst/>
          </a:prstGeom>
          <a:noFill/>
          <a:ln>
            <a:noFill/>
          </a:ln>
        </p:spPr>
        <p:txBody>
          <a:bodyPr spcFirstLastPara="1" wrap="square" lIns="0" tIns="150025"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100"/>
              <a:buFont typeface="Arial"/>
              <a:buNone/>
              <a:defRPr sz="3300" b="1"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9pPr>
          </a:lstStyle>
          <a:p>
            <a:pPr marL="127000" indent="-114300">
              <a:lnSpc>
                <a:spcPct val="72000"/>
              </a:lnSpc>
            </a:pPr>
            <a:r>
              <a:rPr lang="en" dirty="0"/>
              <a:t>Recursive Abstractive Processing for Tree-Organized Retrieval: RAPTOR</a:t>
            </a:r>
            <a:endParaRPr lang="en-US" dirty="0"/>
          </a:p>
        </p:txBody>
      </p:sp>
    </p:spTree>
    <p:extLst>
      <p:ext uri="{BB962C8B-B14F-4D97-AF65-F5344CB8AC3E}">
        <p14:creationId xmlns:p14="http://schemas.microsoft.com/office/powerpoint/2010/main" val="167605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6">
          <a:extLst>
            <a:ext uri="{FF2B5EF4-FFF2-40B4-BE49-F238E27FC236}">
              <a16:creationId xmlns:a16="http://schemas.microsoft.com/office/drawing/2014/main" id="{24B3F210-6235-5B0A-7D04-480807943459}"/>
            </a:ext>
          </a:extLst>
        </p:cNvPr>
        <p:cNvGrpSpPr/>
        <p:nvPr/>
      </p:nvGrpSpPr>
      <p:grpSpPr>
        <a:xfrm>
          <a:off x="0" y="0"/>
          <a:ext cx="0" cy="0"/>
          <a:chOff x="0" y="0"/>
          <a:chExt cx="0" cy="0"/>
        </a:xfrm>
      </p:grpSpPr>
      <p:sp>
        <p:nvSpPr>
          <p:cNvPr id="67" name="Google Shape;67;p11">
            <a:extLst>
              <a:ext uri="{FF2B5EF4-FFF2-40B4-BE49-F238E27FC236}">
                <a16:creationId xmlns:a16="http://schemas.microsoft.com/office/drawing/2014/main" id="{670E229C-223C-87DD-10C4-C6E80549E1A0}"/>
              </a:ext>
            </a:extLst>
          </p:cNvPr>
          <p:cNvSpPr txBox="1">
            <a:spLocks noGrp="1"/>
          </p:cNvSpPr>
          <p:nvPr>
            <p:ph type="title"/>
          </p:nvPr>
        </p:nvSpPr>
        <p:spPr>
          <a:xfrm>
            <a:off x="168500" y="77826"/>
            <a:ext cx="8162100" cy="495300"/>
          </a:xfrm>
          <a:prstGeom prst="rect">
            <a:avLst/>
          </a:prstGeom>
          <a:noFill/>
          <a:ln>
            <a:noFill/>
          </a:ln>
        </p:spPr>
        <p:txBody>
          <a:bodyPr spcFirstLastPara="1" wrap="square" lIns="91425" tIns="45700" rIns="91425" bIns="45700" anchor="ctr" anchorCtr="0">
            <a:noAutofit/>
          </a:bodyPr>
          <a:lstStyle/>
          <a:p>
            <a:pPr>
              <a:buSzPts val="2800"/>
            </a:pPr>
            <a:r>
              <a:rPr lang="de-DE" dirty="0" err="1"/>
              <a:t>Drawbacks</a:t>
            </a:r>
            <a:r>
              <a:rPr lang="de-DE" dirty="0"/>
              <a:t> </a:t>
            </a:r>
            <a:r>
              <a:rPr lang="de-DE" dirty="0" err="1"/>
              <a:t>of</a:t>
            </a:r>
            <a:r>
              <a:rPr lang="de-DE" dirty="0"/>
              <a:t> </a:t>
            </a:r>
            <a:r>
              <a:rPr lang="de-DE" dirty="0" err="1"/>
              <a:t>basic</a:t>
            </a:r>
            <a:r>
              <a:rPr lang="de-DE" dirty="0"/>
              <a:t> RAG</a:t>
            </a:r>
          </a:p>
        </p:txBody>
      </p:sp>
      <p:pic>
        <p:nvPicPr>
          <p:cNvPr id="4" name="Picture 3" descr="A screenshot of a computer screen&#10;&#10;Description automatically generated">
            <a:extLst>
              <a:ext uri="{FF2B5EF4-FFF2-40B4-BE49-F238E27FC236}">
                <a16:creationId xmlns:a16="http://schemas.microsoft.com/office/drawing/2014/main" id="{95A678F7-67B1-19C9-ADFC-CA29CB717413}"/>
              </a:ext>
            </a:extLst>
          </p:cNvPr>
          <p:cNvPicPr>
            <a:picLocks noChangeAspect="1"/>
          </p:cNvPicPr>
          <p:nvPr/>
        </p:nvPicPr>
        <p:blipFill>
          <a:blip r:embed="rId3"/>
          <a:stretch>
            <a:fillRect/>
          </a:stretch>
        </p:blipFill>
        <p:spPr>
          <a:xfrm>
            <a:off x="4020" y="2269307"/>
            <a:ext cx="12184480" cy="2308057"/>
          </a:xfrm>
          <a:prstGeom prst="rect">
            <a:avLst/>
          </a:prstGeom>
        </p:spPr>
      </p:pic>
      <p:sp>
        <p:nvSpPr>
          <p:cNvPr id="5" name="TextBox 3">
            <a:extLst>
              <a:ext uri="{FF2B5EF4-FFF2-40B4-BE49-F238E27FC236}">
                <a16:creationId xmlns:a16="http://schemas.microsoft.com/office/drawing/2014/main" id="{9956DDD5-0F29-61FA-8DD4-DA69BC9B9F00}"/>
              </a:ext>
            </a:extLst>
          </p:cNvPr>
          <p:cNvSpPr txBox="1"/>
          <p:nvPr/>
        </p:nvSpPr>
        <p:spPr>
          <a:xfrm>
            <a:off x="169229" y="6169264"/>
            <a:ext cx="1034278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rgbClr val="00BCEB"/>
                </a:solidFill>
                <a:hlinkClick r:id="rId4"/>
              </a:rPr>
              <a:t>RAPTOR</a:t>
            </a:r>
            <a:r>
              <a:rPr lang="en-US" sz="1200" dirty="0">
                <a:solidFill>
                  <a:srgbClr val="00BCEB"/>
                </a:solidFill>
                <a:hlinkClick r:id="rId4">
                  <a:extLst>
                    <a:ext uri="{A12FA001-AC4F-418D-AE19-62706E023703}">
                      <ahyp:hlinkClr xmlns:ahyp="http://schemas.microsoft.com/office/drawing/2018/hyperlinkcolor" val="tx"/>
                    </a:ext>
                  </a:extLst>
                </a:hlinkClick>
              </a:rPr>
              <a:t>: Recursive Abstractive Processing for Tree-Organized Retrieval (arxiv.org)</a:t>
            </a:r>
            <a:endParaRPr lang="en-US" sz="1200"/>
          </a:p>
        </p:txBody>
      </p:sp>
    </p:spTree>
    <p:extLst>
      <p:ext uri="{BB962C8B-B14F-4D97-AF65-F5344CB8AC3E}">
        <p14:creationId xmlns:p14="http://schemas.microsoft.com/office/powerpoint/2010/main" val="32580649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6">
          <a:extLst>
            <a:ext uri="{FF2B5EF4-FFF2-40B4-BE49-F238E27FC236}">
              <a16:creationId xmlns:a16="http://schemas.microsoft.com/office/drawing/2014/main" id="{9C68BC59-E79B-4AED-C700-DE557E926D8E}"/>
            </a:ext>
          </a:extLst>
        </p:cNvPr>
        <p:cNvGrpSpPr/>
        <p:nvPr/>
      </p:nvGrpSpPr>
      <p:grpSpPr>
        <a:xfrm>
          <a:off x="0" y="0"/>
          <a:ext cx="0" cy="0"/>
          <a:chOff x="0" y="0"/>
          <a:chExt cx="0" cy="0"/>
        </a:xfrm>
      </p:grpSpPr>
      <p:sp>
        <p:nvSpPr>
          <p:cNvPr id="67" name="Google Shape;67;p11">
            <a:extLst>
              <a:ext uri="{FF2B5EF4-FFF2-40B4-BE49-F238E27FC236}">
                <a16:creationId xmlns:a16="http://schemas.microsoft.com/office/drawing/2014/main" id="{69C96B4A-140E-C5C4-B1C6-DB51B8A89447}"/>
              </a:ext>
            </a:extLst>
          </p:cNvPr>
          <p:cNvSpPr txBox="1">
            <a:spLocks noGrp="1"/>
          </p:cNvSpPr>
          <p:nvPr>
            <p:ph type="title"/>
          </p:nvPr>
        </p:nvSpPr>
        <p:spPr>
          <a:xfrm>
            <a:off x="168500" y="77826"/>
            <a:ext cx="10655917" cy="495300"/>
          </a:xfrm>
          <a:prstGeom prst="rect">
            <a:avLst/>
          </a:prstGeom>
          <a:noFill/>
          <a:ln>
            <a:noFill/>
          </a:ln>
        </p:spPr>
        <p:txBody>
          <a:bodyPr spcFirstLastPara="1" wrap="square" lIns="91425" tIns="45700" rIns="91425" bIns="45700" anchor="ctr" anchorCtr="0">
            <a:noAutofit/>
          </a:bodyPr>
          <a:lstStyle/>
          <a:p>
            <a:pPr>
              <a:buSzPts val="2800"/>
            </a:pPr>
            <a:r>
              <a:rPr lang="de-DE" dirty="0"/>
              <a:t>RAPTOR: </a:t>
            </a:r>
            <a:r>
              <a:rPr lang="de-DE" dirty="0" err="1"/>
              <a:t>Remind</a:t>
            </a:r>
            <a:r>
              <a:rPr lang="de-DE" dirty="0"/>
              <a:t> </a:t>
            </a:r>
            <a:r>
              <a:rPr lang="de-DE" dirty="0" err="1"/>
              <a:t>you</a:t>
            </a:r>
            <a:r>
              <a:rPr lang="de-DE" dirty="0"/>
              <a:t> </a:t>
            </a:r>
            <a:r>
              <a:rPr lang="de-DE" dirty="0" err="1"/>
              <a:t>of</a:t>
            </a:r>
            <a:r>
              <a:rPr lang="de-DE" dirty="0"/>
              <a:t> </a:t>
            </a:r>
            <a:r>
              <a:rPr lang="de-DE" dirty="0" err="1"/>
              <a:t>anything</a:t>
            </a:r>
            <a:r>
              <a:rPr lang="de-DE" dirty="0"/>
              <a:t>? Like a </a:t>
            </a:r>
            <a:r>
              <a:rPr lang="de-DE" dirty="0" err="1"/>
              <a:t>spine-leaf</a:t>
            </a:r>
            <a:r>
              <a:rPr lang="de-DE" dirty="0"/>
              <a:t> </a:t>
            </a:r>
            <a:r>
              <a:rPr lang="de-DE" dirty="0" err="1"/>
              <a:t>data</a:t>
            </a:r>
            <a:r>
              <a:rPr lang="de-DE" dirty="0"/>
              <a:t> </a:t>
            </a:r>
            <a:r>
              <a:rPr lang="de-DE" dirty="0" err="1"/>
              <a:t>center</a:t>
            </a:r>
            <a:endParaRPr lang="de-DE" dirty="0"/>
          </a:p>
        </p:txBody>
      </p:sp>
      <p:sp>
        <p:nvSpPr>
          <p:cNvPr id="5" name="TextBox 3">
            <a:extLst>
              <a:ext uri="{FF2B5EF4-FFF2-40B4-BE49-F238E27FC236}">
                <a16:creationId xmlns:a16="http://schemas.microsoft.com/office/drawing/2014/main" id="{CD8B531D-6A25-A02C-EA83-E6B11E631696}"/>
              </a:ext>
            </a:extLst>
          </p:cNvPr>
          <p:cNvSpPr txBox="1"/>
          <p:nvPr/>
        </p:nvSpPr>
        <p:spPr>
          <a:xfrm>
            <a:off x="169229" y="6169264"/>
            <a:ext cx="1034278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rgbClr val="00BCEB"/>
                </a:solidFill>
                <a:hlinkClick r:id="rId3"/>
              </a:rPr>
              <a:t>RAPTOR</a:t>
            </a:r>
            <a:r>
              <a:rPr lang="en-US" sz="1200" dirty="0">
                <a:solidFill>
                  <a:srgbClr val="00BCEB"/>
                </a:solidFill>
                <a:hlinkClick r:id="rId3">
                  <a:extLst>
                    <a:ext uri="{A12FA001-AC4F-418D-AE19-62706E023703}">
                      <ahyp:hlinkClr xmlns:ahyp="http://schemas.microsoft.com/office/drawing/2018/hyperlinkcolor" val="tx"/>
                    </a:ext>
                  </a:extLst>
                </a:hlinkClick>
              </a:rPr>
              <a:t>: Recursive Abstractive Processing for Tree-Organized Retrieval (arxiv.org)</a:t>
            </a:r>
            <a:endParaRPr lang="en-US" sz="1200"/>
          </a:p>
        </p:txBody>
      </p:sp>
      <p:pic>
        <p:nvPicPr>
          <p:cNvPr id="2" name="Picture 1" descr="A diagram of a tree layer&#10;&#10;Description automatically generated">
            <a:extLst>
              <a:ext uri="{FF2B5EF4-FFF2-40B4-BE49-F238E27FC236}">
                <a16:creationId xmlns:a16="http://schemas.microsoft.com/office/drawing/2014/main" id="{2C2B3DED-05BF-0303-596D-6EAC50829DA0}"/>
              </a:ext>
            </a:extLst>
          </p:cNvPr>
          <p:cNvPicPr>
            <a:picLocks noChangeAspect="1"/>
          </p:cNvPicPr>
          <p:nvPr/>
        </p:nvPicPr>
        <p:blipFill>
          <a:blip r:embed="rId4"/>
          <a:stretch>
            <a:fillRect/>
          </a:stretch>
        </p:blipFill>
        <p:spPr>
          <a:xfrm>
            <a:off x="82075" y="1715119"/>
            <a:ext cx="12017952" cy="3912672"/>
          </a:xfrm>
          <a:prstGeom prst="rect">
            <a:avLst/>
          </a:prstGeom>
        </p:spPr>
      </p:pic>
    </p:spTree>
    <p:extLst>
      <p:ext uri="{BB962C8B-B14F-4D97-AF65-F5344CB8AC3E}">
        <p14:creationId xmlns:p14="http://schemas.microsoft.com/office/powerpoint/2010/main" val="3278951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6">
          <a:extLst>
            <a:ext uri="{FF2B5EF4-FFF2-40B4-BE49-F238E27FC236}">
              <a16:creationId xmlns:a16="http://schemas.microsoft.com/office/drawing/2014/main" id="{DC412561-9C79-0201-5CE2-A4923F3435D5}"/>
            </a:ext>
          </a:extLst>
        </p:cNvPr>
        <p:cNvGrpSpPr/>
        <p:nvPr/>
      </p:nvGrpSpPr>
      <p:grpSpPr>
        <a:xfrm>
          <a:off x="0" y="0"/>
          <a:ext cx="0" cy="0"/>
          <a:chOff x="0" y="0"/>
          <a:chExt cx="0" cy="0"/>
        </a:xfrm>
      </p:grpSpPr>
      <p:sp>
        <p:nvSpPr>
          <p:cNvPr id="67" name="Google Shape;67;p11">
            <a:extLst>
              <a:ext uri="{FF2B5EF4-FFF2-40B4-BE49-F238E27FC236}">
                <a16:creationId xmlns:a16="http://schemas.microsoft.com/office/drawing/2014/main" id="{2F2B4CC2-45B5-07C4-E107-B43564C9BE7B}"/>
              </a:ext>
            </a:extLst>
          </p:cNvPr>
          <p:cNvSpPr txBox="1">
            <a:spLocks noGrp="1"/>
          </p:cNvSpPr>
          <p:nvPr>
            <p:ph type="title"/>
          </p:nvPr>
        </p:nvSpPr>
        <p:spPr>
          <a:xfrm>
            <a:off x="168500" y="77826"/>
            <a:ext cx="10655917" cy="495300"/>
          </a:xfrm>
          <a:prstGeom prst="rect">
            <a:avLst/>
          </a:prstGeom>
          <a:noFill/>
          <a:ln>
            <a:noFill/>
          </a:ln>
        </p:spPr>
        <p:txBody>
          <a:bodyPr spcFirstLastPara="1" wrap="square" lIns="91425" tIns="45700" rIns="91425" bIns="45700" anchor="ctr" anchorCtr="0">
            <a:noAutofit/>
          </a:bodyPr>
          <a:lstStyle/>
          <a:p>
            <a:pPr>
              <a:buSzPts val="2800"/>
            </a:pPr>
            <a:r>
              <a:rPr lang="de-DE" dirty="0"/>
              <a:t>RAPTOR: </a:t>
            </a:r>
            <a:r>
              <a:rPr lang="de-DE" dirty="0" err="1"/>
              <a:t>Remind</a:t>
            </a:r>
            <a:r>
              <a:rPr lang="de-DE" dirty="0"/>
              <a:t> </a:t>
            </a:r>
            <a:r>
              <a:rPr lang="de-DE" dirty="0" err="1"/>
              <a:t>you</a:t>
            </a:r>
            <a:r>
              <a:rPr lang="de-DE" dirty="0"/>
              <a:t> </a:t>
            </a:r>
            <a:r>
              <a:rPr lang="de-DE" dirty="0" err="1"/>
              <a:t>of</a:t>
            </a:r>
            <a:r>
              <a:rPr lang="de-DE" dirty="0"/>
              <a:t> </a:t>
            </a:r>
            <a:r>
              <a:rPr lang="de-DE" dirty="0" err="1"/>
              <a:t>anything</a:t>
            </a:r>
            <a:r>
              <a:rPr lang="de-DE" dirty="0"/>
              <a:t>? Like a </a:t>
            </a:r>
            <a:r>
              <a:rPr lang="de-DE" dirty="0" err="1"/>
              <a:t>spine-leaf</a:t>
            </a:r>
            <a:r>
              <a:rPr lang="de-DE" dirty="0"/>
              <a:t> </a:t>
            </a:r>
            <a:r>
              <a:rPr lang="de-DE" dirty="0" err="1"/>
              <a:t>data</a:t>
            </a:r>
            <a:r>
              <a:rPr lang="de-DE" dirty="0"/>
              <a:t> </a:t>
            </a:r>
            <a:r>
              <a:rPr lang="de-DE" dirty="0" err="1"/>
              <a:t>center</a:t>
            </a:r>
            <a:endParaRPr lang="de-DE" dirty="0"/>
          </a:p>
        </p:txBody>
      </p:sp>
      <p:pic>
        <p:nvPicPr>
          <p:cNvPr id="3" name="Picture 2" descr="A diagram of a document&#10;&#10;Description automatically generated">
            <a:extLst>
              <a:ext uri="{FF2B5EF4-FFF2-40B4-BE49-F238E27FC236}">
                <a16:creationId xmlns:a16="http://schemas.microsoft.com/office/drawing/2014/main" id="{E8FA0999-032D-5568-26EF-6CA63F63238E}"/>
              </a:ext>
            </a:extLst>
          </p:cNvPr>
          <p:cNvPicPr>
            <a:picLocks noChangeAspect="1"/>
          </p:cNvPicPr>
          <p:nvPr/>
        </p:nvPicPr>
        <p:blipFill>
          <a:blip r:embed="rId3"/>
          <a:stretch>
            <a:fillRect/>
          </a:stretch>
        </p:blipFill>
        <p:spPr>
          <a:xfrm>
            <a:off x="2347734" y="673815"/>
            <a:ext cx="7493667" cy="5999747"/>
          </a:xfrm>
          <a:prstGeom prst="rect">
            <a:avLst/>
          </a:prstGeom>
        </p:spPr>
      </p:pic>
      <p:sp>
        <p:nvSpPr>
          <p:cNvPr id="4" name="TextBox 3">
            <a:extLst>
              <a:ext uri="{FF2B5EF4-FFF2-40B4-BE49-F238E27FC236}">
                <a16:creationId xmlns:a16="http://schemas.microsoft.com/office/drawing/2014/main" id="{A66FD90A-365D-E6D0-E969-CC32B9A00051}"/>
              </a:ext>
            </a:extLst>
          </p:cNvPr>
          <p:cNvSpPr txBox="1"/>
          <p:nvPr/>
        </p:nvSpPr>
        <p:spPr>
          <a:xfrm>
            <a:off x="169229" y="6460027"/>
            <a:ext cx="1034278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sz="1200" dirty="0">
                <a:solidFill>
                  <a:srgbClr val="00BCEB"/>
                </a:solidFill>
                <a:hlinkClick r:id="rId4"/>
              </a:rPr>
              <a:t>langchain</a:t>
            </a:r>
            <a:r>
              <a:rPr lang="en-CA" sz="1200" dirty="0">
                <a:solidFill>
                  <a:srgbClr val="00BCEB"/>
                </a:solidFill>
                <a:hlinkClick r:id="rId4">
                  <a:extLst>
                    <a:ext uri="{A12FA001-AC4F-418D-AE19-62706E023703}">
                      <ahyp:hlinkClr xmlns:ahyp="http://schemas.microsoft.com/office/drawing/2018/hyperlinkcolor" val="tx"/>
                    </a:ext>
                  </a:extLst>
                </a:hlinkClick>
              </a:rPr>
              <a:t>/cookbook/RAPTOR.ipynb at master · langchain-ai/langchain · GitHub</a:t>
            </a:r>
            <a:endParaRPr lang="en-US" sz="1200"/>
          </a:p>
        </p:txBody>
      </p:sp>
    </p:spTree>
    <p:extLst>
      <p:ext uri="{BB962C8B-B14F-4D97-AF65-F5344CB8AC3E}">
        <p14:creationId xmlns:p14="http://schemas.microsoft.com/office/powerpoint/2010/main" val="20605609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6">
          <a:extLst>
            <a:ext uri="{FF2B5EF4-FFF2-40B4-BE49-F238E27FC236}">
              <a16:creationId xmlns:a16="http://schemas.microsoft.com/office/drawing/2014/main" id="{B501F0B2-5F78-D8A6-140F-F6010EDC0CEA}"/>
            </a:ext>
          </a:extLst>
        </p:cNvPr>
        <p:cNvGrpSpPr/>
        <p:nvPr/>
      </p:nvGrpSpPr>
      <p:grpSpPr>
        <a:xfrm>
          <a:off x="0" y="0"/>
          <a:ext cx="0" cy="0"/>
          <a:chOff x="0" y="0"/>
          <a:chExt cx="0" cy="0"/>
        </a:xfrm>
      </p:grpSpPr>
      <p:sp>
        <p:nvSpPr>
          <p:cNvPr id="67" name="Google Shape;67;p11">
            <a:extLst>
              <a:ext uri="{FF2B5EF4-FFF2-40B4-BE49-F238E27FC236}">
                <a16:creationId xmlns:a16="http://schemas.microsoft.com/office/drawing/2014/main" id="{464AC4DB-0D15-EDA0-7A3E-5FFEB907D51F}"/>
              </a:ext>
            </a:extLst>
          </p:cNvPr>
          <p:cNvSpPr txBox="1">
            <a:spLocks noGrp="1"/>
          </p:cNvSpPr>
          <p:nvPr>
            <p:ph type="title"/>
          </p:nvPr>
        </p:nvSpPr>
        <p:spPr>
          <a:xfrm>
            <a:off x="168500" y="77826"/>
            <a:ext cx="10655917" cy="495300"/>
          </a:xfrm>
          <a:prstGeom prst="rect">
            <a:avLst/>
          </a:prstGeom>
          <a:noFill/>
          <a:ln>
            <a:noFill/>
          </a:ln>
        </p:spPr>
        <p:txBody>
          <a:bodyPr spcFirstLastPara="1" wrap="square" lIns="91425" tIns="45700" rIns="91425" bIns="45700" anchor="ctr" anchorCtr="0">
            <a:noAutofit/>
          </a:bodyPr>
          <a:lstStyle/>
          <a:p>
            <a:pPr>
              <a:buSzPts val="2800"/>
            </a:pPr>
            <a:r>
              <a:rPr lang="de-DE" dirty="0"/>
              <a:t>RAPTOR: </a:t>
            </a:r>
            <a:r>
              <a:rPr lang="de-DE" dirty="0" err="1"/>
              <a:t>Remind</a:t>
            </a:r>
            <a:r>
              <a:rPr lang="de-DE" dirty="0"/>
              <a:t> </a:t>
            </a:r>
            <a:r>
              <a:rPr lang="de-DE" dirty="0" err="1"/>
              <a:t>you</a:t>
            </a:r>
            <a:r>
              <a:rPr lang="de-DE" dirty="0"/>
              <a:t> </a:t>
            </a:r>
            <a:r>
              <a:rPr lang="de-DE" dirty="0" err="1"/>
              <a:t>of</a:t>
            </a:r>
            <a:r>
              <a:rPr lang="de-DE" dirty="0"/>
              <a:t> </a:t>
            </a:r>
            <a:r>
              <a:rPr lang="de-DE" dirty="0" err="1"/>
              <a:t>anything</a:t>
            </a:r>
            <a:r>
              <a:rPr lang="de-DE" dirty="0"/>
              <a:t>? Like a </a:t>
            </a:r>
            <a:r>
              <a:rPr lang="de-DE" dirty="0" err="1"/>
              <a:t>spine-leaf</a:t>
            </a:r>
            <a:r>
              <a:rPr lang="de-DE" dirty="0"/>
              <a:t> </a:t>
            </a:r>
            <a:r>
              <a:rPr lang="de-DE" dirty="0" err="1"/>
              <a:t>data</a:t>
            </a:r>
            <a:r>
              <a:rPr lang="de-DE" dirty="0"/>
              <a:t> </a:t>
            </a:r>
            <a:r>
              <a:rPr lang="de-DE" dirty="0" err="1"/>
              <a:t>center</a:t>
            </a:r>
            <a:endParaRPr lang="de-DE" dirty="0"/>
          </a:p>
        </p:txBody>
      </p:sp>
      <p:sp>
        <p:nvSpPr>
          <p:cNvPr id="2" name="Google Shape;131;p21">
            <a:extLst>
              <a:ext uri="{FF2B5EF4-FFF2-40B4-BE49-F238E27FC236}">
                <a16:creationId xmlns:a16="http://schemas.microsoft.com/office/drawing/2014/main" id="{1BAD031A-5C48-8E80-5011-86AFE1762B81}"/>
              </a:ext>
            </a:extLst>
          </p:cNvPr>
          <p:cNvSpPr txBox="1"/>
          <p:nvPr/>
        </p:nvSpPr>
        <p:spPr>
          <a:xfrm>
            <a:off x="195388" y="882895"/>
            <a:ext cx="86700" cy="178800"/>
          </a:xfrm>
          <a:prstGeom prst="rect">
            <a:avLst/>
          </a:prstGeom>
          <a:noFill/>
          <a:ln>
            <a:noFill/>
          </a:ln>
        </p:spPr>
        <p:txBody>
          <a:bodyPr spcFirstLastPara="1" wrap="square" lIns="0" tIns="9525"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marR="0" lvl="0" indent="0" algn="l" rtl="0">
              <a:lnSpc>
                <a:spcPct val="100000"/>
              </a:lnSpc>
              <a:spcBef>
                <a:spcPts val="0"/>
              </a:spcBef>
              <a:spcAft>
                <a:spcPts val="0"/>
              </a:spcAft>
              <a:buClr>
                <a:srgbClr val="000000"/>
              </a:buClr>
              <a:buSzPts val="1100"/>
              <a:buFont typeface="Arial"/>
              <a:buNone/>
            </a:pPr>
            <a:r>
              <a:rPr lang="en" sz="1100" b="0" i="0" u="none" strike="noStrike" cap="none" dirty="0">
                <a:solidFill>
                  <a:srgbClr val="FFFFFF"/>
                </a:solidFill>
                <a:latin typeface="Calibri"/>
                <a:ea typeface="Calibri"/>
                <a:cs typeface="Calibri"/>
                <a:sym typeface="Calibri"/>
              </a:rPr>
              <a:t>5</a:t>
            </a:r>
            <a:endParaRPr sz="1100" b="0" i="0" u="none" strike="noStrike" cap="none" dirty="0">
              <a:solidFill>
                <a:srgbClr val="000000"/>
              </a:solidFill>
              <a:latin typeface="Calibri"/>
              <a:ea typeface="Calibri"/>
              <a:cs typeface="Calibri"/>
              <a:sym typeface="Calibri"/>
            </a:endParaRPr>
          </a:p>
        </p:txBody>
      </p:sp>
      <p:pic>
        <p:nvPicPr>
          <p:cNvPr id="6" name="Picture 5" descr="A screenshot of a computer&#10;&#10;Description automatically generated">
            <a:extLst>
              <a:ext uri="{FF2B5EF4-FFF2-40B4-BE49-F238E27FC236}">
                <a16:creationId xmlns:a16="http://schemas.microsoft.com/office/drawing/2014/main" id="{C5529654-B46B-84E1-2C78-DAEC4FC2835F}"/>
              </a:ext>
            </a:extLst>
          </p:cNvPr>
          <p:cNvPicPr>
            <a:picLocks noChangeAspect="1"/>
          </p:cNvPicPr>
          <p:nvPr/>
        </p:nvPicPr>
        <p:blipFill>
          <a:blip r:embed="rId3"/>
          <a:stretch>
            <a:fillRect/>
          </a:stretch>
        </p:blipFill>
        <p:spPr>
          <a:xfrm>
            <a:off x="198108" y="884093"/>
            <a:ext cx="5824103" cy="5829546"/>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72474412-4E4B-8F00-6A71-960F2FF179DC}"/>
              </a:ext>
            </a:extLst>
          </p:cNvPr>
          <p:cNvPicPr>
            <a:picLocks noChangeAspect="1"/>
          </p:cNvPicPr>
          <p:nvPr/>
        </p:nvPicPr>
        <p:blipFill>
          <a:blip r:embed="rId4"/>
          <a:stretch>
            <a:fillRect/>
          </a:stretch>
        </p:blipFill>
        <p:spPr>
          <a:xfrm>
            <a:off x="6251595" y="2112860"/>
            <a:ext cx="5826866" cy="3365416"/>
          </a:xfrm>
          <a:prstGeom prst="rect">
            <a:avLst/>
          </a:prstGeom>
        </p:spPr>
      </p:pic>
      <p:sp>
        <p:nvSpPr>
          <p:cNvPr id="8" name="Arrow: Left 7">
            <a:extLst>
              <a:ext uri="{FF2B5EF4-FFF2-40B4-BE49-F238E27FC236}">
                <a16:creationId xmlns:a16="http://schemas.microsoft.com/office/drawing/2014/main" id="{B2FA1855-DF36-F4FF-7580-A870C5B52AC2}"/>
              </a:ext>
            </a:extLst>
          </p:cNvPr>
          <p:cNvSpPr/>
          <p:nvPr/>
        </p:nvSpPr>
        <p:spPr>
          <a:xfrm>
            <a:off x="1272885" y="6493699"/>
            <a:ext cx="1139906" cy="21585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
        <p:nvSpPr>
          <p:cNvPr id="9" name="Arrow: Left 8">
            <a:extLst>
              <a:ext uri="{FF2B5EF4-FFF2-40B4-BE49-F238E27FC236}">
                <a16:creationId xmlns:a16="http://schemas.microsoft.com/office/drawing/2014/main" id="{1B5ECDBC-470B-20A3-8BE2-D70764AC6E08}"/>
              </a:ext>
            </a:extLst>
          </p:cNvPr>
          <p:cNvSpPr/>
          <p:nvPr/>
        </p:nvSpPr>
        <p:spPr>
          <a:xfrm>
            <a:off x="2125804" y="2109107"/>
            <a:ext cx="1139906" cy="21585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cs typeface="Arial"/>
              </a:rPr>
              <a:t>LEAF NODEs</a:t>
            </a:r>
            <a:endParaRPr lang="en-US" dirty="0"/>
          </a:p>
        </p:txBody>
      </p:sp>
      <p:sp>
        <p:nvSpPr>
          <p:cNvPr id="10" name="Arrow: Left 9">
            <a:extLst>
              <a:ext uri="{FF2B5EF4-FFF2-40B4-BE49-F238E27FC236}">
                <a16:creationId xmlns:a16="http://schemas.microsoft.com/office/drawing/2014/main" id="{43711C82-2C63-DFE6-1B97-2AB8B0CC8FD5}"/>
              </a:ext>
            </a:extLst>
          </p:cNvPr>
          <p:cNvSpPr/>
          <p:nvPr/>
        </p:nvSpPr>
        <p:spPr>
          <a:xfrm>
            <a:off x="2120856" y="2751116"/>
            <a:ext cx="1139906" cy="21585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cs typeface="Arial"/>
              </a:rPr>
              <a:t>22 SPINES</a:t>
            </a:r>
            <a:endParaRPr lang="en-US" dirty="0"/>
          </a:p>
        </p:txBody>
      </p:sp>
      <p:sp>
        <p:nvSpPr>
          <p:cNvPr id="11" name="Arrow: Left 10">
            <a:extLst>
              <a:ext uri="{FF2B5EF4-FFF2-40B4-BE49-F238E27FC236}">
                <a16:creationId xmlns:a16="http://schemas.microsoft.com/office/drawing/2014/main" id="{FECC0267-2CC6-F64D-D6F0-FF7E021C5D51}"/>
              </a:ext>
            </a:extLst>
          </p:cNvPr>
          <p:cNvSpPr/>
          <p:nvPr/>
        </p:nvSpPr>
        <p:spPr>
          <a:xfrm>
            <a:off x="9524380" y="3324059"/>
            <a:ext cx="1566263" cy="3610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cs typeface="Arial"/>
              </a:rPr>
              <a:t>4 SPINES</a:t>
            </a:r>
            <a:endParaRPr lang="en-US" dirty="0"/>
          </a:p>
        </p:txBody>
      </p:sp>
      <p:sp>
        <p:nvSpPr>
          <p:cNvPr id="12" name="Arrow: Left 11">
            <a:extLst>
              <a:ext uri="{FF2B5EF4-FFF2-40B4-BE49-F238E27FC236}">
                <a16:creationId xmlns:a16="http://schemas.microsoft.com/office/drawing/2014/main" id="{318A6BD8-9CEF-0AC4-3B43-2CCA6E15062D}"/>
              </a:ext>
            </a:extLst>
          </p:cNvPr>
          <p:cNvSpPr/>
          <p:nvPr/>
        </p:nvSpPr>
        <p:spPr>
          <a:xfrm>
            <a:off x="7304971" y="4494274"/>
            <a:ext cx="2899763" cy="6150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cs typeface="Arial"/>
              </a:rPr>
              <a:t>ROOT</a:t>
            </a:r>
            <a:endParaRPr lang="en-US" dirty="0"/>
          </a:p>
        </p:txBody>
      </p:sp>
    </p:spTree>
    <p:extLst>
      <p:ext uri="{BB962C8B-B14F-4D97-AF65-F5344CB8AC3E}">
        <p14:creationId xmlns:p14="http://schemas.microsoft.com/office/powerpoint/2010/main" val="37875381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1FABBE6D-842B-F5EE-7501-C008A2E8FB28}"/>
            </a:ext>
          </a:extLst>
        </p:cNvPr>
        <p:cNvGrpSpPr/>
        <p:nvPr/>
      </p:nvGrpSpPr>
      <p:grpSpPr>
        <a:xfrm>
          <a:off x="0" y="0"/>
          <a:ext cx="0" cy="0"/>
          <a:chOff x="0" y="0"/>
          <a:chExt cx="0" cy="0"/>
        </a:xfrm>
      </p:grpSpPr>
      <p:sp>
        <p:nvSpPr>
          <p:cNvPr id="5" name="Google Shape;155;p23">
            <a:extLst>
              <a:ext uri="{FF2B5EF4-FFF2-40B4-BE49-F238E27FC236}">
                <a16:creationId xmlns:a16="http://schemas.microsoft.com/office/drawing/2014/main" id="{F375AA5A-7DA6-CCBC-5D3F-34FE8B34E798}"/>
              </a:ext>
            </a:extLst>
          </p:cNvPr>
          <p:cNvSpPr txBox="1">
            <a:spLocks noGrp="1"/>
          </p:cNvSpPr>
          <p:nvPr/>
        </p:nvSpPr>
        <p:spPr>
          <a:xfrm>
            <a:off x="5060200" y="3083488"/>
            <a:ext cx="8011686" cy="1024934"/>
          </a:xfrm>
          <a:prstGeom prst="rect">
            <a:avLst/>
          </a:prstGeom>
          <a:noFill/>
          <a:ln>
            <a:noFill/>
          </a:ln>
        </p:spPr>
        <p:txBody>
          <a:bodyPr spcFirstLastPara="1" wrap="square" lIns="0" tIns="150025"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100"/>
              <a:buFont typeface="Arial"/>
              <a:buNone/>
              <a:defRPr sz="3300" b="1"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9pPr>
          </a:lstStyle>
          <a:p>
            <a:r>
              <a:rPr lang="en" err="1"/>
              <a:t>GraphRAG</a:t>
            </a:r>
            <a:endParaRPr lang="en" b="0" err="1">
              <a:solidFill>
                <a:srgbClr val="000000"/>
              </a:solidFill>
            </a:endParaRPr>
          </a:p>
          <a:p>
            <a:pPr marL="127000" indent="-114300">
              <a:lnSpc>
                <a:spcPct val="72000"/>
              </a:lnSpc>
            </a:pPr>
            <a:endParaRPr lang="en" dirty="0"/>
          </a:p>
        </p:txBody>
      </p:sp>
    </p:spTree>
    <p:extLst>
      <p:ext uri="{BB962C8B-B14F-4D97-AF65-F5344CB8AC3E}">
        <p14:creationId xmlns:p14="http://schemas.microsoft.com/office/powerpoint/2010/main" val="832628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0"/>
          <p:cNvSpPr txBox="1">
            <a:spLocks noGrp="1"/>
          </p:cNvSpPr>
          <p:nvPr>
            <p:ph type="title"/>
          </p:nvPr>
        </p:nvSpPr>
        <p:spPr>
          <a:xfrm>
            <a:off x="168500" y="77826"/>
            <a:ext cx="8162100" cy="495300"/>
          </a:xfrm>
          <a:prstGeom prst="rect">
            <a:avLst/>
          </a:prstGeom>
        </p:spPr>
        <p:txBody>
          <a:bodyPr spcFirstLastPara="1" wrap="square" lIns="91425" tIns="45700" rIns="91425" bIns="45700" anchor="ctr" anchorCtr="0">
            <a:noAutofit/>
          </a:bodyPr>
          <a:lstStyle/>
          <a:p>
            <a:r>
              <a:rPr lang="de-DE" dirty="0" err="1"/>
              <a:t>What</a:t>
            </a:r>
            <a:r>
              <a:rPr lang="de-DE" dirty="0"/>
              <a:t> </a:t>
            </a:r>
            <a:r>
              <a:rPr lang="de-DE" dirty="0" err="1"/>
              <a:t>is</a:t>
            </a:r>
            <a:r>
              <a:rPr lang="de-DE" dirty="0"/>
              <a:t> Retrieval </a:t>
            </a:r>
            <a:r>
              <a:rPr lang="de-DE" dirty="0" err="1"/>
              <a:t>Augmented</a:t>
            </a:r>
            <a:r>
              <a:rPr lang="de-DE" dirty="0"/>
              <a:t> Generation?</a:t>
            </a:r>
            <a:endParaRPr lang="en-US" dirty="0"/>
          </a:p>
        </p:txBody>
      </p:sp>
      <p:sp>
        <p:nvSpPr>
          <p:cNvPr id="3" name="Google Shape;68;p11">
            <a:extLst>
              <a:ext uri="{FF2B5EF4-FFF2-40B4-BE49-F238E27FC236}">
                <a16:creationId xmlns:a16="http://schemas.microsoft.com/office/drawing/2014/main" id="{027AB74B-8E99-0AD7-9092-7E2F0249CA68}"/>
              </a:ext>
            </a:extLst>
          </p:cNvPr>
          <p:cNvSpPr txBox="1">
            <a:spLocks noGrp="1"/>
          </p:cNvSpPr>
          <p:nvPr/>
        </p:nvSpPr>
        <p:spPr>
          <a:xfrm>
            <a:off x="838200" y="989814"/>
            <a:ext cx="10515600" cy="5187149"/>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rgbClr val="3A3A3A"/>
              </a:buClr>
              <a:buSzPts val="2800"/>
              <a:buFont typeface="Lucida Sans"/>
              <a:buChar char="•"/>
              <a:defRPr sz="2800" b="0" i="0" u="none" strike="noStrike" cap="none">
                <a:solidFill>
                  <a:srgbClr val="3A3A3A"/>
                </a:solidFill>
                <a:latin typeface="Lucida Sans"/>
                <a:ea typeface="Lucida Sans"/>
                <a:cs typeface="Lucida Sans"/>
                <a:sym typeface="Lucida Sans"/>
              </a:defRPr>
            </a:lvl1pPr>
            <a:lvl2pPr marL="914400" marR="0" lvl="1" indent="-381000" algn="l" rtl="0">
              <a:lnSpc>
                <a:spcPct val="90000"/>
              </a:lnSpc>
              <a:spcBef>
                <a:spcPts val="500"/>
              </a:spcBef>
              <a:spcAft>
                <a:spcPts val="0"/>
              </a:spcAft>
              <a:buClr>
                <a:srgbClr val="3A3A3A"/>
              </a:buClr>
              <a:buSzPts val="2400"/>
              <a:buFont typeface="Lucida Sans"/>
              <a:buChar char="•"/>
              <a:defRPr sz="2400" b="0" i="0" u="none" strike="noStrike" cap="none">
                <a:solidFill>
                  <a:srgbClr val="3A3A3A"/>
                </a:solidFill>
                <a:latin typeface="Lucida Sans"/>
                <a:ea typeface="Lucida Sans"/>
                <a:cs typeface="Lucida Sans"/>
                <a:sym typeface="Lucida Sans"/>
              </a:defRPr>
            </a:lvl2pPr>
            <a:lvl3pPr marL="1371600" marR="0" lvl="2" indent="-355600" algn="l" rtl="0">
              <a:lnSpc>
                <a:spcPct val="90000"/>
              </a:lnSpc>
              <a:spcBef>
                <a:spcPts val="500"/>
              </a:spcBef>
              <a:spcAft>
                <a:spcPts val="0"/>
              </a:spcAft>
              <a:buClr>
                <a:srgbClr val="3A3A3A"/>
              </a:buClr>
              <a:buSzPts val="2000"/>
              <a:buFont typeface="Lucida Sans"/>
              <a:buChar char="•"/>
              <a:defRPr sz="2000" b="0" i="0" u="none" strike="noStrike" cap="none">
                <a:solidFill>
                  <a:srgbClr val="3A3A3A"/>
                </a:solidFill>
                <a:latin typeface="Lucida Sans"/>
                <a:ea typeface="Lucida Sans"/>
                <a:cs typeface="Lucida Sans"/>
                <a:sym typeface="Lucida Sans"/>
              </a:defRPr>
            </a:lvl3pPr>
            <a:lvl4pPr marL="1828800" marR="0" lvl="3" indent="-342900" algn="l" rtl="0">
              <a:lnSpc>
                <a:spcPct val="90000"/>
              </a:lnSpc>
              <a:spcBef>
                <a:spcPts val="500"/>
              </a:spcBef>
              <a:spcAft>
                <a:spcPts val="0"/>
              </a:spcAft>
              <a:buClr>
                <a:srgbClr val="3A3A3A"/>
              </a:buClr>
              <a:buSzPts val="1800"/>
              <a:buFont typeface="Lucida Sans"/>
              <a:buChar char="•"/>
              <a:defRPr sz="1800" b="0" i="0" u="none" strike="noStrike" cap="none">
                <a:solidFill>
                  <a:srgbClr val="3A3A3A"/>
                </a:solidFill>
                <a:latin typeface="Lucida Sans"/>
                <a:ea typeface="Lucida Sans"/>
                <a:cs typeface="Lucida Sans"/>
                <a:sym typeface="Lucida Sans"/>
              </a:defRPr>
            </a:lvl4pPr>
            <a:lvl5pPr marL="2286000" marR="0" lvl="4" indent="-342900" algn="l" rtl="0">
              <a:lnSpc>
                <a:spcPct val="90000"/>
              </a:lnSpc>
              <a:spcBef>
                <a:spcPts val="500"/>
              </a:spcBef>
              <a:spcAft>
                <a:spcPts val="0"/>
              </a:spcAft>
              <a:buClr>
                <a:srgbClr val="3A3A3A"/>
              </a:buClr>
              <a:buSzPts val="1800"/>
              <a:buFont typeface="Lucida Sans"/>
              <a:buChar char="•"/>
              <a:defRPr sz="1800" b="0" i="0" u="none" strike="noStrike" cap="none">
                <a:solidFill>
                  <a:srgbClr val="3A3A3A"/>
                </a:solidFill>
                <a:latin typeface="Lucida Sans"/>
                <a:ea typeface="Lucida Sans"/>
                <a:cs typeface="Lucida Sans"/>
                <a:sym typeface="Lucida Sans"/>
              </a:defRPr>
            </a:lvl5pPr>
            <a:lvl6pPr marL="2743200" marR="0" lvl="5" indent="-342900" algn="l" rtl="0">
              <a:lnSpc>
                <a:spcPct val="90000"/>
              </a:lnSpc>
              <a:spcBef>
                <a:spcPts val="500"/>
              </a:spcBef>
              <a:spcAft>
                <a:spcPts val="0"/>
              </a:spcAft>
              <a:buClr>
                <a:schemeClr val="dk1"/>
              </a:buClr>
              <a:buSzPts val="1800"/>
              <a:buFont typeface="Lucida Sans"/>
              <a:buChar char="•"/>
              <a:defRPr sz="1800" b="0" i="0" u="none" strike="noStrike" cap="none">
                <a:solidFill>
                  <a:schemeClr val="dk1"/>
                </a:solidFill>
                <a:latin typeface="Lucida Sans"/>
                <a:ea typeface="Lucida Sans"/>
                <a:cs typeface="Lucida Sans"/>
                <a:sym typeface="Lucida Sans"/>
              </a:defRPr>
            </a:lvl6pPr>
            <a:lvl7pPr marL="3200400" marR="0" lvl="6" indent="-342900" algn="l" rtl="0">
              <a:lnSpc>
                <a:spcPct val="90000"/>
              </a:lnSpc>
              <a:spcBef>
                <a:spcPts val="500"/>
              </a:spcBef>
              <a:spcAft>
                <a:spcPts val="0"/>
              </a:spcAft>
              <a:buClr>
                <a:schemeClr val="dk1"/>
              </a:buClr>
              <a:buSzPts val="1800"/>
              <a:buFont typeface="Lucida Sans"/>
              <a:buChar char="•"/>
              <a:defRPr sz="1800" b="0" i="0" u="none" strike="noStrike" cap="none">
                <a:solidFill>
                  <a:schemeClr val="dk1"/>
                </a:solidFill>
                <a:latin typeface="Lucida Sans"/>
                <a:ea typeface="Lucida Sans"/>
                <a:cs typeface="Lucida Sans"/>
                <a:sym typeface="Lucida Sans"/>
              </a:defRPr>
            </a:lvl7pPr>
            <a:lvl8pPr marL="3657600" marR="0" lvl="7" indent="-342900" algn="l" rtl="0">
              <a:lnSpc>
                <a:spcPct val="90000"/>
              </a:lnSpc>
              <a:spcBef>
                <a:spcPts val="500"/>
              </a:spcBef>
              <a:spcAft>
                <a:spcPts val="0"/>
              </a:spcAft>
              <a:buClr>
                <a:schemeClr val="dk1"/>
              </a:buClr>
              <a:buSzPts val="1800"/>
              <a:buFont typeface="Lucida Sans"/>
              <a:buChar char="•"/>
              <a:defRPr sz="1800" b="0" i="0" u="none" strike="noStrike" cap="none">
                <a:solidFill>
                  <a:schemeClr val="dk1"/>
                </a:solidFill>
                <a:latin typeface="Lucida Sans"/>
                <a:ea typeface="Lucida Sans"/>
                <a:cs typeface="Lucida Sans"/>
                <a:sym typeface="Lucida Sans"/>
              </a:defRPr>
            </a:lvl8pPr>
            <a:lvl9pPr marL="4114800" marR="0" lvl="8" indent="-342900" algn="l" rtl="0">
              <a:lnSpc>
                <a:spcPct val="90000"/>
              </a:lnSpc>
              <a:spcBef>
                <a:spcPts val="500"/>
              </a:spcBef>
              <a:spcAft>
                <a:spcPts val="0"/>
              </a:spcAft>
              <a:buClr>
                <a:schemeClr val="dk1"/>
              </a:buClr>
              <a:buSzPts val="1800"/>
              <a:buFont typeface="Lucida Sans"/>
              <a:buChar char="•"/>
              <a:defRPr sz="1800" b="0" i="0" u="none" strike="noStrike" cap="none">
                <a:solidFill>
                  <a:schemeClr val="dk1"/>
                </a:solidFill>
                <a:latin typeface="Lucida Sans"/>
                <a:ea typeface="Lucida Sans"/>
                <a:cs typeface="Lucida Sans"/>
                <a:sym typeface="Lucida Sans"/>
              </a:defRPr>
            </a:lvl9pPr>
          </a:lstStyle>
          <a:p>
            <a:pPr marL="342900" indent="-342900">
              <a:lnSpc>
                <a:spcPct val="100000"/>
              </a:lnSpc>
              <a:spcBef>
                <a:spcPts val="0"/>
              </a:spcBef>
              <a:buFont typeface="Arial,Sans-Serif"/>
            </a:pPr>
            <a:r>
              <a:rPr lang="en-US" sz="2000" dirty="0">
                <a:solidFill>
                  <a:srgbClr val="000000"/>
                </a:solidFill>
                <a:latin typeface="Arial"/>
                <a:cs typeface="Arial"/>
              </a:rPr>
              <a:t>The Stages of AI </a:t>
            </a:r>
          </a:p>
          <a:p>
            <a:pPr marL="800100" lvl="1" indent="-342900">
              <a:lnSpc>
                <a:spcPct val="100000"/>
              </a:lnSpc>
              <a:spcBef>
                <a:spcPts val="0"/>
              </a:spcBef>
              <a:buFont typeface="Courier New,monospace"/>
              <a:buChar char="o"/>
            </a:pPr>
            <a:r>
              <a:rPr lang="en-US" sz="2000" dirty="0">
                <a:solidFill>
                  <a:srgbClr val="000000"/>
                </a:solidFill>
                <a:latin typeface="Arial"/>
                <a:cs typeface="Arial"/>
              </a:rPr>
              <a:t>1.0 - GUI / API</a:t>
            </a:r>
          </a:p>
          <a:p>
            <a:pPr marL="800100" lvl="1" indent="-342900">
              <a:lnSpc>
                <a:spcPct val="100000"/>
              </a:lnSpc>
              <a:spcBef>
                <a:spcPts val="0"/>
              </a:spcBef>
              <a:buFont typeface="Courier New,monospace"/>
              <a:buChar char="o"/>
            </a:pPr>
            <a:r>
              <a:rPr lang="en-US" sz="2000" dirty="0">
                <a:solidFill>
                  <a:srgbClr val="000000"/>
                </a:solidFill>
                <a:latin typeface="Arial"/>
                <a:cs typeface="Arial"/>
              </a:rPr>
              <a:t>1.5 - RAG</a:t>
            </a:r>
          </a:p>
          <a:p>
            <a:pPr marL="800100" lvl="1" indent="-342900">
              <a:lnSpc>
                <a:spcPct val="100000"/>
              </a:lnSpc>
              <a:spcBef>
                <a:spcPts val="0"/>
              </a:spcBef>
              <a:buFont typeface="Courier New,monospace"/>
              <a:buChar char="o"/>
            </a:pPr>
            <a:r>
              <a:rPr lang="en-US" sz="2000" dirty="0">
                <a:solidFill>
                  <a:srgbClr val="000000"/>
                </a:solidFill>
                <a:latin typeface="Arial"/>
                <a:cs typeface="Arial"/>
              </a:rPr>
              <a:t>2.0 - Agents</a:t>
            </a:r>
            <a:br>
              <a:rPr lang="en-US" sz="2000" dirty="0">
                <a:latin typeface="Arial"/>
                <a:cs typeface="Arial"/>
              </a:rPr>
            </a:br>
            <a:endParaRPr lang="en-US" sz="2000" dirty="0">
              <a:solidFill>
                <a:srgbClr val="000000"/>
              </a:solidFill>
              <a:latin typeface="Arial"/>
              <a:cs typeface="Arial"/>
            </a:endParaRPr>
          </a:p>
          <a:p>
            <a:pPr marL="342900" indent="-342900">
              <a:lnSpc>
                <a:spcPct val="100000"/>
              </a:lnSpc>
              <a:spcBef>
                <a:spcPts val="0"/>
              </a:spcBef>
              <a:buFont typeface="Arial,Sans-Serif"/>
            </a:pPr>
            <a:r>
              <a:rPr lang="en-US" sz="2000" dirty="0">
                <a:solidFill>
                  <a:srgbClr val="000000"/>
                </a:solidFill>
                <a:latin typeface="Arial"/>
                <a:cs typeface="Arial"/>
              </a:rPr>
              <a:t>Retrieval Augmented Generation</a:t>
            </a:r>
          </a:p>
          <a:p>
            <a:pPr marL="800100" lvl="1" indent="-342900">
              <a:lnSpc>
                <a:spcPct val="100000"/>
              </a:lnSpc>
              <a:spcBef>
                <a:spcPts val="0"/>
              </a:spcBef>
              <a:buFont typeface="Courier New,monospace"/>
              <a:buChar char="o"/>
            </a:pPr>
            <a:r>
              <a:rPr lang="en-US" sz="2000" dirty="0">
                <a:solidFill>
                  <a:srgbClr val="000000"/>
                </a:solidFill>
                <a:latin typeface="Arial"/>
                <a:cs typeface="Arial"/>
              </a:rPr>
              <a:t>6 Step Process</a:t>
            </a:r>
          </a:p>
          <a:p>
            <a:pPr marL="800100" lvl="1" indent="-342900">
              <a:lnSpc>
                <a:spcPct val="100000"/>
              </a:lnSpc>
              <a:spcBef>
                <a:spcPts val="0"/>
              </a:spcBef>
              <a:buFont typeface="Courier New,monospace"/>
              <a:buChar char="o"/>
            </a:pPr>
            <a:r>
              <a:rPr lang="en-US" sz="2000" dirty="0">
                <a:solidFill>
                  <a:srgbClr val="000000"/>
                </a:solidFill>
                <a:latin typeface="Arial"/>
                <a:cs typeface="Arial"/>
              </a:rPr>
              <a:t>Embeddings (Vectors)</a:t>
            </a:r>
          </a:p>
          <a:p>
            <a:pPr marL="800100" lvl="1" indent="-342900" algn="l">
              <a:lnSpc>
                <a:spcPct val="100000"/>
              </a:lnSpc>
              <a:spcBef>
                <a:spcPts val="0"/>
              </a:spcBef>
              <a:spcAft>
                <a:spcPts val="0"/>
              </a:spcAft>
              <a:buClr>
                <a:srgbClr val="3A3A3A"/>
              </a:buClr>
              <a:buSzPts val="2800"/>
              <a:buFont typeface="Courier New,monospace"/>
              <a:buChar char="o"/>
            </a:pPr>
            <a:r>
              <a:rPr lang="en-US" sz="2000" dirty="0">
                <a:solidFill>
                  <a:srgbClr val="000000"/>
                </a:solidFill>
                <a:latin typeface="Arial"/>
                <a:cs typeface="Arial"/>
              </a:rPr>
              <a:t>Storage</a:t>
            </a:r>
          </a:p>
          <a:p>
            <a:pPr marL="800100" lvl="1" indent="-342900" algn="l">
              <a:lnSpc>
                <a:spcPct val="100000"/>
              </a:lnSpc>
              <a:spcBef>
                <a:spcPts val="0"/>
              </a:spcBef>
              <a:spcAft>
                <a:spcPts val="0"/>
              </a:spcAft>
              <a:buClr>
                <a:srgbClr val="3A3A3A"/>
              </a:buClr>
              <a:buSzPts val="2800"/>
              <a:buFont typeface="Courier New,monospace"/>
              <a:buChar char="o"/>
            </a:pPr>
            <a:r>
              <a:rPr lang="en-US" sz="2000" dirty="0">
                <a:solidFill>
                  <a:srgbClr val="000000"/>
                </a:solidFill>
                <a:latin typeface="Arial"/>
                <a:cs typeface="Arial"/>
              </a:rPr>
              <a:t>Retrieval</a:t>
            </a:r>
          </a:p>
          <a:p>
            <a:pPr marL="457200" lvl="1" indent="0">
              <a:lnSpc>
                <a:spcPct val="100000"/>
              </a:lnSpc>
              <a:spcBef>
                <a:spcPts val="0"/>
              </a:spcBef>
              <a:buNone/>
            </a:pPr>
            <a:endParaRPr lang="en-US" sz="2000" dirty="0">
              <a:solidFill>
                <a:srgbClr val="000000"/>
              </a:solidFill>
              <a:latin typeface="Arial"/>
              <a:cs typeface="Arial"/>
            </a:endParaRPr>
          </a:p>
          <a:p>
            <a:pPr marL="342900" indent="-342900">
              <a:lnSpc>
                <a:spcPct val="100000"/>
              </a:lnSpc>
              <a:spcBef>
                <a:spcPts val="0"/>
              </a:spcBef>
              <a:buFont typeface="Arial,Sans-Serif"/>
            </a:pPr>
            <a:r>
              <a:rPr lang="en-US" sz="2000" dirty="0">
                <a:solidFill>
                  <a:srgbClr val="000000"/>
                </a:solidFill>
                <a:latin typeface="Arial"/>
                <a:cs typeface="Arial"/>
              </a:rPr>
              <a:t>RAG-Fusion</a:t>
            </a:r>
          </a:p>
          <a:p>
            <a:pPr marL="800100" lvl="1" indent="-342900">
              <a:lnSpc>
                <a:spcPct val="100000"/>
              </a:lnSpc>
              <a:spcBef>
                <a:spcPts val="0"/>
              </a:spcBef>
              <a:buFont typeface="Courier New,monospace"/>
              <a:buChar char="o"/>
            </a:pPr>
            <a:r>
              <a:rPr lang="en-US" sz="2000" dirty="0">
                <a:solidFill>
                  <a:srgbClr val="000000"/>
                </a:solidFill>
                <a:latin typeface="Arial"/>
                <a:cs typeface="Arial"/>
              </a:rPr>
              <a:t>Multi-query</a:t>
            </a:r>
          </a:p>
          <a:p>
            <a:pPr marL="800100" lvl="1" indent="-342900">
              <a:lnSpc>
                <a:spcPct val="100000"/>
              </a:lnSpc>
              <a:spcBef>
                <a:spcPts val="0"/>
              </a:spcBef>
              <a:buFont typeface="Courier New,monospace"/>
              <a:buChar char="o"/>
            </a:pPr>
            <a:r>
              <a:rPr lang="en-US" sz="2000" dirty="0">
                <a:solidFill>
                  <a:srgbClr val="000000"/>
                </a:solidFill>
                <a:latin typeface="Arial"/>
                <a:cs typeface="Arial"/>
              </a:rPr>
              <a:t>Reciprocal Ranking</a:t>
            </a:r>
            <a:br>
              <a:rPr lang="en-US" sz="1400" dirty="0">
                <a:solidFill>
                  <a:srgbClr val="000000"/>
                </a:solidFill>
                <a:latin typeface="Arial"/>
                <a:cs typeface="Arial"/>
              </a:rPr>
            </a:br>
            <a:endParaRPr lang="en-US" sz="1400" dirty="0">
              <a:solidFill>
                <a:srgbClr val="000000"/>
              </a:solidFill>
              <a:latin typeface="Arial"/>
              <a:cs typeface="Arial"/>
            </a:endParaRPr>
          </a:p>
          <a:p>
            <a:pPr marL="342900" indent="-342900">
              <a:lnSpc>
                <a:spcPct val="100000"/>
              </a:lnSpc>
              <a:spcBef>
                <a:spcPts val="0"/>
              </a:spcBef>
              <a:buFont typeface="Arial,Sans-Serif"/>
            </a:pPr>
            <a:endParaRPr lang="en-US" sz="1400" dirty="0">
              <a:solidFill>
                <a:srgbClr val="000000"/>
              </a:solidFill>
              <a:latin typeface="Arial"/>
              <a:cs typeface="Arial"/>
            </a:endParaRPr>
          </a:p>
          <a:p>
            <a:pPr marL="228600" indent="-228600">
              <a:spcBef>
                <a:spcPts val="0"/>
              </a:spcBef>
            </a:pPr>
            <a:endParaRPr lang="de-DE" dirty="0">
              <a:cs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6">
          <a:extLst>
            <a:ext uri="{FF2B5EF4-FFF2-40B4-BE49-F238E27FC236}">
              <a16:creationId xmlns:a16="http://schemas.microsoft.com/office/drawing/2014/main" id="{DF6F5B2C-8C2F-4FB8-BD3F-8CB90EA10B69}"/>
            </a:ext>
          </a:extLst>
        </p:cNvPr>
        <p:cNvGrpSpPr/>
        <p:nvPr/>
      </p:nvGrpSpPr>
      <p:grpSpPr>
        <a:xfrm>
          <a:off x="0" y="0"/>
          <a:ext cx="0" cy="0"/>
          <a:chOff x="0" y="0"/>
          <a:chExt cx="0" cy="0"/>
        </a:xfrm>
      </p:grpSpPr>
      <p:sp>
        <p:nvSpPr>
          <p:cNvPr id="67" name="Google Shape;67;p11">
            <a:extLst>
              <a:ext uri="{FF2B5EF4-FFF2-40B4-BE49-F238E27FC236}">
                <a16:creationId xmlns:a16="http://schemas.microsoft.com/office/drawing/2014/main" id="{7497616A-2EAC-40BD-C8B1-B6C6BD14DDB4}"/>
              </a:ext>
            </a:extLst>
          </p:cNvPr>
          <p:cNvSpPr txBox="1">
            <a:spLocks noGrp="1"/>
          </p:cNvSpPr>
          <p:nvPr>
            <p:ph type="title"/>
          </p:nvPr>
        </p:nvSpPr>
        <p:spPr>
          <a:xfrm>
            <a:off x="168500" y="77826"/>
            <a:ext cx="8162100" cy="495300"/>
          </a:xfrm>
          <a:prstGeom prst="rect">
            <a:avLst/>
          </a:prstGeom>
          <a:noFill/>
          <a:ln>
            <a:noFill/>
          </a:ln>
        </p:spPr>
        <p:txBody>
          <a:bodyPr spcFirstLastPara="1" wrap="square" lIns="91425" tIns="45700" rIns="91425" bIns="45700" anchor="ctr" anchorCtr="0">
            <a:noAutofit/>
          </a:bodyPr>
          <a:lstStyle/>
          <a:p>
            <a:r>
              <a:rPr lang="de-DE" dirty="0"/>
              <a:t>Knowledge Graphs</a:t>
            </a:r>
            <a:endParaRPr lang="en-US" dirty="0"/>
          </a:p>
        </p:txBody>
      </p:sp>
      <p:sp>
        <p:nvSpPr>
          <p:cNvPr id="4" name="TextBox 1">
            <a:extLst>
              <a:ext uri="{FF2B5EF4-FFF2-40B4-BE49-F238E27FC236}">
                <a16:creationId xmlns:a16="http://schemas.microsoft.com/office/drawing/2014/main" id="{3A644201-E182-84DC-66E7-8352AE802E2A}"/>
              </a:ext>
            </a:extLst>
          </p:cNvPr>
          <p:cNvSpPr txBox="1"/>
          <p:nvPr/>
        </p:nvSpPr>
        <p:spPr>
          <a:xfrm>
            <a:off x="341415" y="1239487"/>
            <a:ext cx="11507930" cy="526297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en-US" sz="2400" dirty="0"/>
              <a:t>Going a step further we can use reciprocal ranking and other methods to evaluate and rank the 'best' answers </a:t>
            </a:r>
          </a:p>
          <a:p>
            <a:pPr marL="285750" indent="-285750">
              <a:buFont typeface="Arial"/>
              <a:buChar char="•"/>
            </a:pPr>
            <a:endParaRPr lang="en-US" sz="2400" dirty="0"/>
          </a:p>
          <a:p>
            <a:pPr marL="285750" indent="-285750">
              <a:buChar char="•"/>
            </a:pPr>
            <a:r>
              <a:rPr lang="en-US" sz="2400" dirty="0"/>
              <a:t>We can take 'all' answers and synthesize a 'best' answer </a:t>
            </a:r>
          </a:p>
          <a:p>
            <a:pPr marL="285750" indent="-285750">
              <a:buFont typeface="Arial"/>
              <a:buChar char="•"/>
            </a:pPr>
            <a:endParaRPr lang="en-US" sz="2400" dirty="0"/>
          </a:p>
          <a:p>
            <a:pPr marL="285750" indent="-285750">
              <a:buFont typeface="Arial"/>
              <a:buChar char="•"/>
            </a:pPr>
            <a:r>
              <a:rPr lang="en-US" sz="2400" dirty="0"/>
              <a:t>We can round-robin against multi-LLM to get different 'perspectives' and generations; and synthesize a multi-LLM council of answers</a:t>
            </a:r>
          </a:p>
          <a:p>
            <a:pPr marL="285750" indent="-285750">
              <a:buFont typeface="Arial"/>
              <a:buChar char="•"/>
            </a:pPr>
            <a:endParaRPr lang="en-US" sz="2400" dirty="0"/>
          </a:p>
          <a:p>
            <a:pPr marL="285750" indent="-285750">
              <a:buFont typeface="Arial"/>
              <a:buChar char="•"/>
            </a:pPr>
            <a:r>
              <a:rPr lang="en-US" sz="2400" dirty="0"/>
              <a:t>We can bounce the initial answers from all LLMs against all other LLMs and come to a consensus of the 'best' answer (and throw away outlying hallucinations</a:t>
            </a:r>
          </a:p>
          <a:p>
            <a:pPr marL="742950" lvl="1" indent="-285750">
              <a:buFont typeface="Courier New"/>
              <a:buChar char="o"/>
            </a:pPr>
            <a:endParaRPr lang="en-US" sz="2400" dirty="0"/>
          </a:p>
          <a:p>
            <a:endParaRPr lang="en-US" sz="2400" dirty="0"/>
          </a:p>
          <a:p>
            <a:pPr marL="285750" indent="-285750">
              <a:buChar char="•"/>
            </a:pPr>
            <a:endParaRPr lang="en-US" sz="2400" b="1" dirty="0"/>
          </a:p>
          <a:p>
            <a:endParaRPr lang="en-US" sz="2400" b="1" dirty="0"/>
          </a:p>
        </p:txBody>
      </p:sp>
    </p:spTree>
    <p:extLst>
      <p:ext uri="{BB962C8B-B14F-4D97-AF65-F5344CB8AC3E}">
        <p14:creationId xmlns:p14="http://schemas.microsoft.com/office/powerpoint/2010/main" val="24918292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09E40C2A-2AAA-6307-D70C-B84DDBDB585E}"/>
            </a:ext>
          </a:extLst>
        </p:cNvPr>
        <p:cNvGrpSpPr/>
        <p:nvPr/>
      </p:nvGrpSpPr>
      <p:grpSpPr>
        <a:xfrm>
          <a:off x="0" y="0"/>
          <a:ext cx="0" cy="0"/>
          <a:chOff x="0" y="0"/>
          <a:chExt cx="0" cy="0"/>
        </a:xfrm>
      </p:grpSpPr>
      <p:pic>
        <p:nvPicPr>
          <p:cNvPr id="2" name="Picture 1" descr="Figure 1: LLM-generated knowledge graph built from a private dataset using GPT-4 Turbo.">
            <a:extLst>
              <a:ext uri="{FF2B5EF4-FFF2-40B4-BE49-F238E27FC236}">
                <a16:creationId xmlns:a16="http://schemas.microsoft.com/office/drawing/2014/main" id="{27951AE9-F6BF-7E6A-7907-248393F04FD3}"/>
              </a:ext>
            </a:extLst>
          </p:cNvPr>
          <p:cNvPicPr>
            <a:picLocks noChangeAspect="1"/>
          </p:cNvPicPr>
          <p:nvPr/>
        </p:nvPicPr>
        <p:blipFill>
          <a:blip r:embed="rId3"/>
          <a:stretch>
            <a:fillRect/>
          </a:stretch>
        </p:blipFill>
        <p:spPr>
          <a:xfrm>
            <a:off x="2245426" y="108894"/>
            <a:ext cx="7946857" cy="6315075"/>
          </a:xfrm>
          <a:prstGeom prst="rect">
            <a:avLst/>
          </a:prstGeom>
        </p:spPr>
      </p:pic>
      <p:sp>
        <p:nvSpPr>
          <p:cNvPr id="4" name="TextBox 3">
            <a:extLst>
              <a:ext uri="{FF2B5EF4-FFF2-40B4-BE49-F238E27FC236}">
                <a16:creationId xmlns:a16="http://schemas.microsoft.com/office/drawing/2014/main" id="{586EA35F-EC8A-471B-B0D9-5CE7F0DEAD1C}"/>
              </a:ext>
            </a:extLst>
          </p:cNvPr>
          <p:cNvSpPr txBox="1"/>
          <p:nvPr/>
        </p:nvSpPr>
        <p:spPr>
          <a:xfrm>
            <a:off x="280235" y="6520900"/>
            <a:ext cx="1034278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sz="1200" dirty="0">
                <a:solidFill>
                  <a:schemeClr val="bg1"/>
                </a:solidFill>
                <a:hlinkClick r:id="rId4">
                  <a:extLst>
                    <a:ext uri="{A12FA001-AC4F-418D-AE19-62706E023703}">
                      <ahyp:hlinkClr xmlns:ahyp="http://schemas.microsoft.com/office/drawing/2018/hyperlinkcolor" val="tx"/>
                    </a:ext>
                  </a:extLst>
                </a:hlinkClick>
              </a:rPr>
              <a:t>Welcome - GraphRAG</a:t>
            </a:r>
            <a:endParaRPr lang="en-US" sz="1200">
              <a:solidFill>
                <a:schemeClr val="bg1"/>
              </a:solidFill>
            </a:endParaRPr>
          </a:p>
        </p:txBody>
      </p:sp>
    </p:spTree>
    <p:extLst>
      <p:ext uri="{BB962C8B-B14F-4D97-AF65-F5344CB8AC3E}">
        <p14:creationId xmlns:p14="http://schemas.microsoft.com/office/powerpoint/2010/main" val="35201745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0A7C0A05-B019-828D-DD51-42758F7763CC}"/>
            </a:ext>
          </a:extLst>
        </p:cNvPr>
        <p:cNvGrpSpPr/>
        <p:nvPr/>
      </p:nvGrpSpPr>
      <p:grpSpPr>
        <a:xfrm>
          <a:off x="0" y="0"/>
          <a:ext cx="0" cy="0"/>
          <a:chOff x="0" y="0"/>
          <a:chExt cx="0" cy="0"/>
        </a:xfrm>
      </p:grpSpPr>
      <p:sp>
        <p:nvSpPr>
          <p:cNvPr id="5" name="Google Shape;155;p23">
            <a:extLst>
              <a:ext uri="{FF2B5EF4-FFF2-40B4-BE49-F238E27FC236}">
                <a16:creationId xmlns:a16="http://schemas.microsoft.com/office/drawing/2014/main" id="{297FA6B2-85C8-1846-8E5C-36369575C59D}"/>
              </a:ext>
            </a:extLst>
          </p:cNvPr>
          <p:cNvSpPr txBox="1">
            <a:spLocks noGrp="1"/>
          </p:cNvSpPr>
          <p:nvPr/>
        </p:nvSpPr>
        <p:spPr>
          <a:xfrm>
            <a:off x="4595083" y="3123072"/>
            <a:ext cx="8011686" cy="1024934"/>
          </a:xfrm>
          <a:prstGeom prst="rect">
            <a:avLst/>
          </a:prstGeom>
          <a:noFill/>
          <a:ln>
            <a:noFill/>
          </a:ln>
        </p:spPr>
        <p:txBody>
          <a:bodyPr spcFirstLastPara="1" wrap="square" lIns="0" tIns="150025"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100"/>
              <a:buFont typeface="Arial"/>
              <a:buNone/>
              <a:defRPr sz="3300" b="1"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9pPr>
          </a:lstStyle>
          <a:p>
            <a:r>
              <a:rPr lang="en" dirty="0"/>
              <a:t>** WARNING **</a:t>
            </a:r>
            <a:endParaRPr lang="en-US" dirty="0"/>
          </a:p>
          <a:p>
            <a:pPr marL="127000" indent="-114300">
              <a:lnSpc>
                <a:spcPct val="72000"/>
              </a:lnSpc>
            </a:pPr>
            <a:endParaRPr lang="en" dirty="0"/>
          </a:p>
        </p:txBody>
      </p:sp>
    </p:spTree>
    <p:extLst>
      <p:ext uri="{BB962C8B-B14F-4D97-AF65-F5344CB8AC3E}">
        <p14:creationId xmlns:p14="http://schemas.microsoft.com/office/powerpoint/2010/main" val="24373158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6">
          <a:extLst>
            <a:ext uri="{FF2B5EF4-FFF2-40B4-BE49-F238E27FC236}">
              <a16:creationId xmlns:a16="http://schemas.microsoft.com/office/drawing/2014/main" id="{FCED2446-0577-7564-D13E-AE23F980333E}"/>
            </a:ext>
          </a:extLst>
        </p:cNvPr>
        <p:cNvGrpSpPr/>
        <p:nvPr/>
      </p:nvGrpSpPr>
      <p:grpSpPr>
        <a:xfrm>
          <a:off x="0" y="0"/>
          <a:ext cx="0" cy="0"/>
          <a:chOff x="0" y="0"/>
          <a:chExt cx="0" cy="0"/>
        </a:xfrm>
      </p:grpSpPr>
      <p:sp>
        <p:nvSpPr>
          <p:cNvPr id="67" name="Google Shape;67;p11">
            <a:extLst>
              <a:ext uri="{FF2B5EF4-FFF2-40B4-BE49-F238E27FC236}">
                <a16:creationId xmlns:a16="http://schemas.microsoft.com/office/drawing/2014/main" id="{65372EFA-DC5E-CEC7-8792-83BD6D08044A}"/>
              </a:ext>
            </a:extLst>
          </p:cNvPr>
          <p:cNvSpPr txBox="1">
            <a:spLocks noGrp="1"/>
          </p:cNvSpPr>
          <p:nvPr>
            <p:ph type="title"/>
          </p:nvPr>
        </p:nvSpPr>
        <p:spPr>
          <a:xfrm>
            <a:off x="168500" y="77826"/>
            <a:ext cx="8162100" cy="495300"/>
          </a:xfrm>
          <a:prstGeom prst="rect">
            <a:avLst/>
          </a:prstGeom>
          <a:noFill/>
          <a:ln>
            <a:noFill/>
          </a:ln>
        </p:spPr>
        <p:txBody>
          <a:bodyPr spcFirstLastPara="1" wrap="square" lIns="91425" tIns="45700" rIns="91425" bIns="45700" anchor="ctr" anchorCtr="0">
            <a:noAutofit/>
          </a:bodyPr>
          <a:lstStyle/>
          <a:p>
            <a:r>
              <a:rPr lang="de-DE" dirty="0" err="1"/>
              <a:t>Please</a:t>
            </a:r>
            <a:r>
              <a:rPr lang="de-DE" dirty="0"/>
              <a:t> </a:t>
            </a:r>
            <a:r>
              <a:rPr lang="de-DE" dirty="0" err="1"/>
              <a:t>be</a:t>
            </a:r>
            <a:r>
              <a:rPr lang="de-DE" dirty="0"/>
              <a:t> </a:t>
            </a:r>
            <a:r>
              <a:rPr lang="de-DE" dirty="0" err="1"/>
              <a:t>careful</a:t>
            </a:r>
            <a:r>
              <a:rPr lang="de-DE" dirty="0"/>
              <a:t> </a:t>
            </a:r>
            <a:r>
              <a:rPr lang="de-DE" dirty="0" err="1"/>
              <a:t>with</a:t>
            </a:r>
            <a:r>
              <a:rPr lang="de-DE" dirty="0"/>
              <a:t> </a:t>
            </a:r>
            <a:r>
              <a:rPr lang="de-DE" dirty="0" err="1"/>
              <a:t>GraphRAG</a:t>
            </a:r>
            <a:r>
              <a:rPr lang="de-DE" dirty="0"/>
              <a:t> </a:t>
            </a:r>
            <a:r>
              <a:rPr lang="de-DE" dirty="0" err="1"/>
              <a:t>approaches</a:t>
            </a:r>
            <a:endParaRPr lang="en-US" dirty="0" err="1"/>
          </a:p>
        </p:txBody>
      </p:sp>
      <p:sp>
        <p:nvSpPr>
          <p:cNvPr id="4" name="TextBox 1">
            <a:extLst>
              <a:ext uri="{FF2B5EF4-FFF2-40B4-BE49-F238E27FC236}">
                <a16:creationId xmlns:a16="http://schemas.microsoft.com/office/drawing/2014/main" id="{41FB79D1-613A-1165-D1C7-C7C135BA4385}"/>
              </a:ext>
            </a:extLst>
          </p:cNvPr>
          <p:cNvSpPr txBox="1"/>
          <p:nvPr/>
        </p:nvSpPr>
        <p:spPr>
          <a:xfrm>
            <a:off x="341415" y="1239487"/>
            <a:ext cx="11507930" cy="507831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Sans-Serif"/>
              <a:buChar char="•"/>
            </a:pPr>
            <a:r>
              <a:rPr lang="en-US" sz="1800" dirty="0">
                <a:latin typeface="Segoe UI"/>
                <a:cs typeface="Segoe UI"/>
              </a:rPr>
              <a:t>As you can imagine these graphs are huge and require a lot of computational and GPU power. </a:t>
            </a:r>
          </a:p>
          <a:p>
            <a:pPr marL="285750" indent="-285750">
              <a:buFont typeface="Arial,Sans-Serif"/>
              <a:buChar char="•"/>
            </a:pPr>
            <a:endParaRPr lang="en-US" sz="1800" dirty="0">
              <a:latin typeface="Segoe UI"/>
              <a:cs typeface="Segoe UI"/>
            </a:endParaRPr>
          </a:p>
          <a:p>
            <a:pPr marL="285750" indent="-285750">
              <a:buFont typeface="Arial,Sans-Serif"/>
              <a:buChar char="•"/>
            </a:pPr>
            <a:r>
              <a:rPr lang="en-US" sz="1800" dirty="0">
                <a:latin typeface="Segoe UI"/>
                <a:cs typeface="Segoe UI"/>
              </a:rPr>
              <a:t>I abandoned my first attempt at </a:t>
            </a:r>
            <a:r>
              <a:rPr lang="en-US" sz="1800" dirty="0" err="1">
                <a:latin typeface="Segoe UI"/>
                <a:cs typeface="Segoe UI"/>
              </a:rPr>
              <a:t>GraphRAG</a:t>
            </a:r>
            <a:r>
              <a:rPr lang="en-US" sz="1800" dirty="0">
                <a:latin typeface="Segoe UI"/>
                <a:cs typeface="Segoe UI"/>
              </a:rPr>
              <a:t> after the job / bill reached about $65 – and it wasn't even close to being finished </a:t>
            </a:r>
          </a:p>
          <a:p>
            <a:pPr marL="285750" indent="-285750">
              <a:buFont typeface="Arial,Sans-Serif"/>
              <a:buChar char="•"/>
            </a:pPr>
            <a:endParaRPr lang="en-US" sz="1800" dirty="0">
              <a:latin typeface="Segoe UI"/>
              <a:cs typeface="Segoe UI"/>
            </a:endParaRPr>
          </a:p>
          <a:p>
            <a:pPr marL="285750" indent="-285750">
              <a:buFont typeface="Arial,Sans-Serif"/>
              <a:buChar char="•"/>
            </a:pPr>
            <a:r>
              <a:rPr lang="en-US" sz="1800" dirty="0">
                <a:latin typeface="Segoe UI"/>
                <a:cs typeface="Segoe UI"/>
              </a:rPr>
              <a:t>Local models (LLMs) via tools like </a:t>
            </a:r>
            <a:r>
              <a:rPr lang="en-US" sz="1800" dirty="0" err="1">
                <a:latin typeface="Segoe UI"/>
                <a:cs typeface="Segoe UI"/>
              </a:rPr>
              <a:t>Ollama</a:t>
            </a:r>
            <a:r>
              <a:rPr lang="en-US" sz="1800" dirty="0">
                <a:latin typeface="Segoe UI"/>
                <a:cs typeface="Segoe UI"/>
              </a:rPr>
              <a:t> can ease the costs but they will still take substantial amount of time to generate locally unless you have serious GPU access</a:t>
            </a:r>
          </a:p>
          <a:p>
            <a:pPr marL="285750" indent="-285750">
              <a:buFont typeface="Arial,Sans-Serif"/>
              <a:buChar char="•"/>
            </a:pPr>
            <a:endParaRPr lang="en-US" sz="1800" dirty="0">
              <a:latin typeface="Segoe UI"/>
              <a:cs typeface="Segoe UI"/>
            </a:endParaRPr>
          </a:p>
          <a:p>
            <a:pPr marL="285750" indent="-285750">
              <a:buFont typeface="Arial,Sans-Serif"/>
              <a:buChar char="•"/>
            </a:pPr>
            <a:r>
              <a:rPr lang="en-US" sz="1800" dirty="0">
                <a:latin typeface="Segoe UI"/>
                <a:cs typeface="Segoe UI"/>
              </a:rPr>
              <a:t>Be careful with cloud models when trying to build Knowledge Graphs</a:t>
            </a:r>
          </a:p>
          <a:p>
            <a:pPr marL="285750" indent="-285750">
              <a:buFont typeface="Arial"/>
              <a:buChar char="•"/>
            </a:pPr>
            <a:endParaRPr lang="en-US" sz="1800" dirty="0">
              <a:latin typeface="Segoe UI"/>
              <a:cs typeface="Segoe UI"/>
            </a:endParaRPr>
          </a:p>
          <a:p>
            <a:pPr marL="285750" indent="-285750">
              <a:buFont typeface="Arial,Sans-Serif"/>
              <a:buChar char="•"/>
            </a:pPr>
            <a:endParaRPr lang="en-US" sz="1800" dirty="0"/>
          </a:p>
          <a:p>
            <a:pPr marL="285750" indent="-285750">
              <a:buFont typeface="Arial,Sans-Serif"/>
              <a:buChar char="•"/>
            </a:pPr>
            <a:endParaRPr lang="en-US" sz="1800" dirty="0"/>
          </a:p>
          <a:p>
            <a:pPr marL="285750" indent="-285750">
              <a:buFont typeface="Arial,Sans-Serif"/>
              <a:buChar char="•"/>
            </a:pPr>
            <a:endParaRPr lang="en-US" sz="1800" dirty="0"/>
          </a:p>
          <a:p>
            <a:pPr marL="742950" lvl="1" indent="-285750">
              <a:buFont typeface="Courier New,monospace"/>
              <a:buChar char="o"/>
            </a:pPr>
            <a:endParaRPr lang="en-US" sz="1800" dirty="0"/>
          </a:p>
          <a:p>
            <a:pPr marL="285750" indent="-285750">
              <a:buFont typeface="Arial"/>
              <a:buChar char="•"/>
            </a:pPr>
            <a:endParaRPr lang="en-US" sz="1800" dirty="0"/>
          </a:p>
          <a:p>
            <a:pPr marL="285750" indent="-285750">
              <a:buFont typeface="Arial,Sans-Serif"/>
              <a:buChar char="•"/>
            </a:pPr>
            <a:endParaRPr lang="en-US" sz="1800" dirty="0"/>
          </a:p>
          <a:p>
            <a:pPr marL="285750" indent="-285750">
              <a:buChar char="•"/>
            </a:pPr>
            <a:endParaRPr lang="en-US" sz="1800" dirty="0"/>
          </a:p>
          <a:p>
            <a:pPr marL="285750" indent="-285750">
              <a:buChar char="•"/>
            </a:pPr>
            <a:endParaRPr lang="en-US" sz="1800" dirty="0"/>
          </a:p>
        </p:txBody>
      </p:sp>
    </p:spTree>
    <p:extLst>
      <p:ext uri="{BB962C8B-B14F-4D97-AF65-F5344CB8AC3E}">
        <p14:creationId xmlns:p14="http://schemas.microsoft.com/office/powerpoint/2010/main" val="20944827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168192AE-09B2-0C31-781C-08B635C04E2C}"/>
            </a:ext>
          </a:extLst>
        </p:cNvPr>
        <p:cNvGrpSpPr/>
        <p:nvPr/>
      </p:nvGrpSpPr>
      <p:grpSpPr>
        <a:xfrm>
          <a:off x="0" y="0"/>
          <a:ext cx="0" cy="0"/>
          <a:chOff x="0" y="0"/>
          <a:chExt cx="0" cy="0"/>
        </a:xfrm>
      </p:grpSpPr>
      <p:sp>
        <p:nvSpPr>
          <p:cNvPr id="5" name="Google Shape;155;p23">
            <a:extLst>
              <a:ext uri="{FF2B5EF4-FFF2-40B4-BE49-F238E27FC236}">
                <a16:creationId xmlns:a16="http://schemas.microsoft.com/office/drawing/2014/main" id="{E5BD4833-24DF-70A1-8223-19B6C48C660F}"/>
              </a:ext>
            </a:extLst>
          </p:cNvPr>
          <p:cNvSpPr txBox="1">
            <a:spLocks noGrp="1"/>
          </p:cNvSpPr>
          <p:nvPr/>
        </p:nvSpPr>
        <p:spPr>
          <a:xfrm>
            <a:off x="3160148" y="3123072"/>
            <a:ext cx="8011686" cy="1532766"/>
          </a:xfrm>
          <a:prstGeom prst="rect">
            <a:avLst/>
          </a:prstGeom>
          <a:noFill/>
          <a:ln>
            <a:noFill/>
          </a:ln>
        </p:spPr>
        <p:txBody>
          <a:bodyPr spcFirstLastPara="1" wrap="square" lIns="0" tIns="150025"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100"/>
              <a:buFont typeface="Arial"/>
              <a:buNone/>
              <a:defRPr sz="3300" b="1"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9pPr>
          </a:lstStyle>
          <a:p>
            <a:r>
              <a:rPr lang="en" dirty="0"/>
              <a:t>Table Augmented Generation: TAG</a:t>
            </a:r>
            <a:endParaRPr lang="en" b="0" dirty="0">
              <a:solidFill>
                <a:srgbClr val="000000"/>
              </a:solidFill>
            </a:endParaRPr>
          </a:p>
          <a:p>
            <a:endParaRPr lang="en" dirty="0"/>
          </a:p>
          <a:p>
            <a:pPr marL="127000" indent="-114300">
              <a:lnSpc>
                <a:spcPct val="72000"/>
              </a:lnSpc>
            </a:pPr>
            <a:endParaRPr lang="en" dirty="0"/>
          </a:p>
        </p:txBody>
      </p:sp>
    </p:spTree>
    <p:extLst>
      <p:ext uri="{BB962C8B-B14F-4D97-AF65-F5344CB8AC3E}">
        <p14:creationId xmlns:p14="http://schemas.microsoft.com/office/powerpoint/2010/main" val="37428633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6">
          <a:extLst>
            <a:ext uri="{FF2B5EF4-FFF2-40B4-BE49-F238E27FC236}">
              <a16:creationId xmlns:a16="http://schemas.microsoft.com/office/drawing/2014/main" id="{D826BC42-D965-EF19-6A8D-8C83E4CBF9C9}"/>
            </a:ext>
          </a:extLst>
        </p:cNvPr>
        <p:cNvGrpSpPr/>
        <p:nvPr/>
      </p:nvGrpSpPr>
      <p:grpSpPr>
        <a:xfrm>
          <a:off x="0" y="0"/>
          <a:ext cx="0" cy="0"/>
          <a:chOff x="0" y="0"/>
          <a:chExt cx="0" cy="0"/>
        </a:xfrm>
      </p:grpSpPr>
      <p:sp>
        <p:nvSpPr>
          <p:cNvPr id="67" name="Google Shape;67;p11">
            <a:extLst>
              <a:ext uri="{FF2B5EF4-FFF2-40B4-BE49-F238E27FC236}">
                <a16:creationId xmlns:a16="http://schemas.microsoft.com/office/drawing/2014/main" id="{EFE0D471-EE98-CDFC-B239-9BB18FC47161}"/>
              </a:ext>
            </a:extLst>
          </p:cNvPr>
          <p:cNvSpPr txBox="1">
            <a:spLocks noGrp="1"/>
          </p:cNvSpPr>
          <p:nvPr>
            <p:ph type="title"/>
          </p:nvPr>
        </p:nvSpPr>
        <p:spPr>
          <a:xfrm>
            <a:off x="168500" y="77826"/>
            <a:ext cx="8162100" cy="495300"/>
          </a:xfrm>
          <a:prstGeom prst="rect">
            <a:avLst/>
          </a:prstGeom>
          <a:noFill/>
          <a:ln>
            <a:noFill/>
          </a:ln>
        </p:spPr>
        <p:txBody>
          <a:bodyPr spcFirstLastPara="1" wrap="square" lIns="91425" tIns="45700" rIns="91425" bIns="45700" anchor="ctr" anchorCtr="0">
            <a:noAutofit/>
          </a:bodyPr>
          <a:lstStyle/>
          <a:p>
            <a:r>
              <a:rPr lang="de-DE" dirty="0"/>
              <a:t>TAG: </a:t>
            </a:r>
            <a:r>
              <a:rPr lang="de-DE" dirty="0" err="1"/>
              <a:t>Beyond</a:t>
            </a:r>
            <a:r>
              <a:rPr lang="de-DE" dirty="0"/>
              <a:t> Text2SQL</a:t>
            </a:r>
          </a:p>
        </p:txBody>
      </p:sp>
      <p:sp>
        <p:nvSpPr>
          <p:cNvPr id="4" name="TextBox 1">
            <a:extLst>
              <a:ext uri="{FF2B5EF4-FFF2-40B4-BE49-F238E27FC236}">
                <a16:creationId xmlns:a16="http://schemas.microsoft.com/office/drawing/2014/main" id="{7C8D6C9C-5FF0-966E-34CA-DE34BE9E7830}"/>
              </a:ext>
            </a:extLst>
          </p:cNvPr>
          <p:cNvSpPr txBox="1"/>
          <p:nvPr/>
        </p:nvSpPr>
        <p:spPr>
          <a:xfrm>
            <a:off x="341415" y="1239487"/>
            <a:ext cx="11507930" cy="261610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Sans-Serif"/>
              <a:buChar char="•"/>
            </a:pPr>
            <a:r>
              <a:rPr lang="en-US" sz="1800" dirty="0">
                <a:solidFill>
                  <a:srgbClr val="1F1F1F"/>
                </a:solidFill>
              </a:rPr>
              <a:t>Tabular data is already organized; structured; and can be queried with Structured Query Language (SQL) </a:t>
            </a:r>
          </a:p>
          <a:p>
            <a:pPr marL="285750" indent="-285750">
              <a:buFont typeface="Arial,Sans-Serif"/>
              <a:buChar char="•"/>
            </a:pPr>
            <a:endParaRPr lang="en-US" sz="1800" dirty="0"/>
          </a:p>
          <a:p>
            <a:pPr marL="285750" indent="-285750">
              <a:buFont typeface="Arial,Sans-Serif"/>
              <a:buChar char="•"/>
            </a:pPr>
            <a:r>
              <a:rPr lang="en-US" sz="1800" dirty="0">
                <a:solidFill>
                  <a:srgbClr val="1F1F1F"/>
                </a:solidFill>
              </a:rPr>
              <a:t>Attempts to move to Text2SQL still cumbersome </a:t>
            </a:r>
            <a:endParaRPr lang="en-US" sz="1800" dirty="0"/>
          </a:p>
          <a:p>
            <a:pPr marL="285750" indent="-285750">
              <a:buFont typeface="Arial,Sans-Serif"/>
              <a:buChar char="•"/>
            </a:pPr>
            <a:endParaRPr lang="en-US" sz="1800" dirty="0"/>
          </a:p>
          <a:p>
            <a:pPr marL="285750" indent="-285750">
              <a:buFont typeface="Arial,Sans-Serif"/>
              <a:buChar char="•"/>
            </a:pPr>
            <a:r>
              <a:rPr lang="en-US" sz="1800" dirty="0">
                <a:solidFill>
                  <a:srgbClr val="1F1F1F"/>
                </a:solidFill>
              </a:rPr>
              <a:t>LLM and a similar approach as RAG lets up lookup Tabular data in a similar way   </a:t>
            </a:r>
            <a:endParaRPr lang="en-US" sz="1800" dirty="0"/>
          </a:p>
          <a:p>
            <a:pPr marL="285750" indent="-285750">
              <a:buFont typeface="Arial"/>
              <a:buChar char="•"/>
            </a:pPr>
            <a:endParaRPr lang="en-US" dirty="0"/>
          </a:p>
          <a:p>
            <a:pPr marL="285750" indent="-285750">
              <a:buFont typeface="Arial"/>
              <a:buChar char="•"/>
            </a:pPr>
            <a:endParaRPr lang="en-US" dirty="0"/>
          </a:p>
          <a:p>
            <a:pPr marL="285750" indent="-285750">
              <a:buFont typeface="Arial,Sans-Serif"/>
              <a:buChar char="•"/>
            </a:pPr>
            <a:endParaRPr lang="en-US" dirty="0"/>
          </a:p>
          <a:p>
            <a:pPr marL="285750" indent="-285750">
              <a:buChar char="•"/>
            </a:pPr>
            <a:endParaRPr lang="en-US" dirty="0"/>
          </a:p>
          <a:p>
            <a:pPr marL="285750" indent="-285750">
              <a:buFont typeface="Arial,Sans-Serif"/>
              <a:buChar char="•"/>
            </a:pPr>
            <a:endParaRPr lang="en-US" sz="1800" dirty="0">
              <a:latin typeface="Segoe UI"/>
              <a:cs typeface="Segoe UI"/>
            </a:endParaRPr>
          </a:p>
        </p:txBody>
      </p:sp>
      <p:pic>
        <p:nvPicPr>
          <p:cNvPr id="2" name="Picture 1" descr="tag.png">
            <a:extLst>
              <a:ext uri="{FF2B5EF4-FFF2-40B4-BE49-F238E27FC236}">
                <a16:creationId xmlns:a16="http://schemas.microsoft.com/office/drawing/2014/main" id="{CB8C2E4A-9EC2-28B8-B2F9-19DCDD3B7928}"/>
              </a:ext>
            </a:extLst>
          </p:cNvPr>
          <p:cNvPicPr>
            <a:picLocks noChangeAspect="1"/>
          </p:cNvPicPr>
          <p:nvPr/>
        </p:nvPicPr>
        <p:blipFill>
          <a:blip r:embed="rId3"/>
          <a:stretch>
            <a:fillRect/>
          </a:stretch>
        </p:blipFill>
        <p:spPr>
          <a:xfrm>
            <a:off x="4233862" y="2715986"/>
            <a:ext cx="3724275" cy="4038600"/>
          </a:xfrm>
          <a:prstGeom prst="rect">
            <a:avLst/>
          </a:prstGeom>
        </p:spPr>
      </p:pic>
      <p:sp>
        <p:nvSpPr>
          <p:cNvPr id="5" name="TextBox 2">
            <a:extLst>
              <a:ext uri="{FF2B5EF4-FFF2-40B4-BE49-F238E27FC236}">
                <a16:creationId xmlns:a16="http://schemas.microsoft.com/office/drawing/2014/main" id="{5C5991EA-C140-0FB5-76AC-CC6F141BEAA4}"/>
              </a:ext>
            </a:extLst>
          </p:cNvPr>
          <p:cNvSpPr txBox="1"/>
          <p:nvPr/>
        </p:nvSpPr>
        <p:spPr>
          <a:xfrm>
            <a:off x="67176" y="6445703"/>
            <a:ext cx="7390039"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hlinkClick r:id="rId4"/>
              </a:rPr>
              <a:t>[2408.14717] Text2SQL is Not Enough: Unifying AI and Databases with TAG</a:t>
            </a:r>
            <a:endParaRPr lang="en-US"/>
          </a:p>
        </p:txBody>
      </p:sp>
    </p:spTree>
    <p:extLst>
      <p:ext uri="{BB962C8B-B14F-4D97-AF65-F5344CB8AC3E}">
        <p14:creationId xmlns:p14="http://schemas.microsoft.com/office/powerpoint/2010/main" val="8226836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024427DC-B32B-535C-6821-8D841AFA0FBD}"/>
            </a:ext>
          </a:extLst>
        </p:cNvPr>
        <p:cNvGrpSpPr/>
        <p:nvPr/>
      </p:nvGrpSpPr>
      <p:grpSpPr>
        <a:xfrm>
          <a:off x="0" y="0"/>
          <a:ext cx="0" cy="0"/>
          <a:chOff x="0" y="0"/>
          <a:chExt cx="0" cy="0"/>
        </a:xfrm>
      </p:grpSpPr>
      <p:sp>
        <p:nvSpPr>
          <p:cNvPr id="5" name="Google Shape;155;p23">
            <a:extLst>
              <a:ext uri="{FF2B5EF4-FFF2-40B4-BE49-F238E27FC236}">
                <a16:creationId xmlns:a16="http://schemas.microsoft.com/office/drawing/2014/main" id="{AEB75E13-4745-2740-816F-BF30E4AC0760}"/>
              </a:ext>
            </a:extLst>
          </p:cNvPr>
          <p:cNvSpPr txBox="1">
            <a:spLocks noGrp="1"/>
          </p:cNvSpPr>
          <p:nvPr/>
        </p:nvSpPr>
        <p:spPr>
          <a:xfrm>
            <a:off x="3047906" y="2813558"/>
            <a:ext cx="8011686" cy="1532766"/>
          </a:xfrm>
          <a:prstGeom prst="rect">
            <a:avLst/>
          </a:prstGeom>
          <a:noFill/>
          <a:ln>
            <a:noFill/>
          </a:ln>
        </p:spPr>
        <p:txBody>
          <a:bodyPr spcFirstLastPara="1" wrap="square" lIns="0" tIns="150025"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100"/>
              <a:buFont typeface="Arial"/>
              <a:buNone/>
              <a:defRPr sz="3300" b="1"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9pPr>
          </a:lstStyle>
          <a:p>
            <a:r>
              <a:rPr lang="en" dirty="0"/>
              <a:t> Retrieval Augmented Fine Tuning (RAFT)</a:t>
            </a:r>
            <a:endParaRPr lang="en-US" dirty="0"/>
          </a:p>
          <a:p>
            <a:endParaRPr lang="en" dirty="0"/>
          </a:p>
          <a:p>
            <a:pPr marL="127000" indent="-114300">
              <a:lnSpc>
                <a:spcPct val="72000"/>
              </a:lnSpc>
            </a:pPr>
            <a:endParaRPr lang="en" dirty="0"/>
          </a:p>
        </p:txBody>
      </p:sp>
    </p:spTree>
    <p:extLst>
      <p:ext uri="{BB962C8B-B14F-4D97-AF65-F5344CB8AC3E}">
        <p14:creationId xmlns:p14="http://schemas.microsoft.com/office/powerpoint/2010/main" val="21662395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6">
          <a:extLst>
            <a:ext uri="{FF2B5EF4-FFF2-40B4-BE49-F238E27FC236}">
              <a16:creationId xmlns:a16="http://schemas.microsoft.com/office/drawing/2014/main" id="{582A63D9-6792-0928-8853-7058EAF08203}"/>
            </a:ext>
          </a:extLst>
        </p:cNvPr>
        <p:cNvGrpSpPr/>
        <p:nvPr/>
      </p:nvGrpSpPr>
      <p:grpSpPr>
        <a:xfrm>
          <a:off x="0" y="0"/>
          <a:ext cx="0" cy="0"/>
          <a:chOff x="0" y="0"/>
          <a:chExt cx="0" cy="0"/>
        </a:xfrm>
      </p:grpSpPr>
      <p:sp>
        <p:nvSpPr>
          <p:cNvPr id="67" name="Google Shape;67;p11">
            <a:extLst>
              <a:ext uri="{FF2B5EF4-FFF2-40B4-BE49-F238E27FC236}">
                <a16:creationId xmlns:a16="http://schemas.microsoft.com/office/drawing/2014/main" id="{EF2E339B-02E5-7597-D297-35DECA0AB600}"/>
              </a:ext>
            </a:extLst>
          </p:cNvPr>
          <p:cNvSpPr txBox="1">
            <a:spLocks noGrp="1"/>
          </p:cNvSpPr>
          <p:nvPr>
            <p:ph type="title"/>
          </p:nvPr>
        </p:nvSpPr>
        <p:spPr>
          <a:xfrm>
            <a:off x="168500" y="77826"/>
            <a:ext cx="8162100" cy="495300"/>
          </a:xfrm>
          <a:prstGeom prst="rect">
            <a:avLst/>
          </a:prstGeom>
          <a:noFill/>
          <a:ln>
            <a:noFill/>
          </a:ln>
        </p:spPr>
        <p:txBody>
          <a:bodyPr spcFirstLastPara="1" wrap="square" lIns="91425" tIns="45700" rIns="91425" bIns="45700" anchor="ctr" anchorCtr="0">
            <a:noAutofit/>
          </a:bodyPr>
          <a:lstStyle/>
          <a:p>
            <a:r>
              <a:rPr lang="de-DE" dirty="0"/>
              <a:t>Large Language Models </a:t>
            </a:r>
            <a:r>
              <a:rPr lang="de-DE" dirty="0" err="1"/>
              <a:t>can</a:t>
            </a:r>
            <a:r>
              <a:rPr lang="de-DE" dirty="0"/>
              <a:t> </a:t>
            </a:r>
            <a:r>
              <a:rPr lang="de-DE" dirty="0" err="1"/>
              <a:t>be</a:t>
            </a:r>
            <a:r>
              <a:rPr lang="de-DE" dirty="0"/>
              <a:t> Fine </a:t>
            </a:r>
            <a:r>
              <a:rPr lang="de-DE" dirty="0" err="1"/>
              <a:t>Tuned</a:t>
            </a:r>
          </a:p>
        </p:txBody>
      </p:sp>
      <p:sp>
        <p:nvSpPr>
          <p:cNvPr id="4" name="TextBox 1">
            <a:extLst>
              <a:ext uri="{FF2B5EF4-FFF2-40B4-BE49-F238E27FC236}">
                <a16:creationId xmlns:a16="http://schemas.microsoft.com/office/drawing/2014/main" id="{19C21555-C56C-0751-87EB-ABCDE5ACA5FC}"/>
              </a:ext>
            </a:extLst>
          </p:cNvPr>
          <p:cNvSpPr txBox="1"/>
          <p:nvPr/>
        </p:nvSpPr>
        <p:spPr>
          <a:xfrm>
            <a:off x="341415" y="1239487"/>
            <a:ext cx="11507930"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Sans-Serif"/>
              <a:buChar char="•"/>
            </a:pPr>
            <a:r>
              <a:rPr lang="en-US" sz="1800" dirty="0">
                <a:solidFill>
                  <a:srgbClr val="1F1F1F"/>
                </a:solidFill>
              </a:rPr>
              <a:t>Fine-tuning is </a:t>
            </a:r>
            <a:r>
              <a:rPr lang="en-US" sz="1800" dirty="0">
                <a:solidFill>
                  <a:srgbClr val="040C28"/>
                </a:solidFill>
              </a:rPr>
              <a:t>the process of taking a pretrained machine learning model and further training it on a smaller, targeted, domain-specific, data set</a:t>
            </a:r>
            <a:r>
              <a:rPr lang="en-US" sz="1800" dirty="0">
                <a:solidFill>
                  <a:srgbClr val="1F1F1F"/>
                </a:solidFill>
              </a:rPr>
              <a:t>. The aim of fine-tuning is to maintain the original capabilities of a pretrained model while adapting it to suit more specialized use cases.</a:t>
            </a:r>
            <a:endParaRPr lang="en-US" sz="1800" dirty="0"/>
          </a:p>
        </p:txBody>
      </p:sp>
      <p:pic>
        <p:nvPicPr>
          <p:cNvPr id="3" name="Picture 2" descr="A white background with black text&#10;&#10;AI-generated content may be incorrect.">
            <a:extLst>
              <a:ext uri="{FF2B5EF4-FFF2-40B4-BE49-F238E27FC236}">
                <a16:creationId xmlns:a16="http://schemas.microsoft.com/office/drawing/2014/main" id="{925E1016-A9E6-D8FE-9C19-714118DFE647}"/>
              </a:ext>
            </a:extLst>
          </p:cNvPr>
          <p:cNvPicPr>
            <a:picLocks noChangeAspect="1"/>
          </p:cNvPicPr>
          <p:nvPr/>
        </p:nvPicPr>
        <p:blipFill>
          <a:blip r:embed="rId3"/>
          <a:stretch>
            <a:fillRect/>
          </a:stretch>
        </p:blipFill>
        <p:spPr>
          <a:xfrm>
            <a:off x="554800" y="2538946"/>
            <a:ext cx="11505197" cy="1504448"/>
          </a:xfrm>
          <a:prstGeom prst="rect">
            <a:avLst/>
          </a:prstGeom>
        </p:spPr>
      </p:pic>
      <p:pic>
        <p:nvPicPr>
          <p:cNvPr id="6" name="Picture 5" descr="Refer to caption">
            <a:extLst>
              <a:ext uri="{FF2B5EF4-FFF2-40B4-BE49-F238E27FC236}">
                <a16:creationId xmlns:a16="http://schemas.microsoft.com/office/drawing/2014/main" id="{438218D3-3872-2DE4-5475-515C548B1407}"/>
              </a:ext>
            </a:extLst>
          </p:cNvPr>
          <p:cNvPicPr>
            <a:picLocks noChangeAspect="1"/>
          </p:cNvPicPr>
          <p:nvPr/>
        </p:nvPicPr>
        <p:blipFill>
          <a:blip r:embed="rId4"/>
          <a:stretch>
            <a:fillRect/>
          </a:stretch>
        </p:blipFill>
        <p:spPr>
          <a:xfrm>
            <a:off x="687555" y="4042611"/>
            <a:ext cx="10826917" cy="1971173"/>
          </a:xfrm>
          <a:prstGeom prst="rect">
            <a:avLst/>
          </a:prstGeom>
        </p:spPr>
      </p:pic>
      <p:sp>
        <p:nvSpPr>
          <p:cNvPr id="7" name="TextBox 5">
            <a:extLst>
              <a:ext uri="{FF2B5EF4-FFF2-40B4-BE49-F238E27FC236}">
                <a16:creationId xmlns:a16="http://schemas.microsoft.com/office/drawing/2014/main" id="{8A4406BC-6E06-CBB4-C799-623634E512C3}"/>
              </a:ext>
            </a:extLst>
          </p:cNvPr>
          <p:cNvSpPr txBox="1"/>
          <p:nvPr/>
        </p:nvSpPr>
        <p:spPr>
          <a:xfrm>
            <a:off x="560973" y="6088337"/>
            <a:ext cx="7934324" cy="21544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800" u="sng" dirty="0">
                <a:solidFill>
                  <a:srgbClr val="00BCEB"/>
                </a:solidFill>
                <a:cs typeface="Segoe UI"/>
                <a:hlinkClick r:id="rId5"/>
              </a:rPr>
              <a:t>RAFT: Adapting Language Model to Domain Specific RAG (arxiv.org)</a:t>
            </a:r>
            <a:endParaRPr lang="en-US" sz="800" dirty="0"/>
          </a:p>
        </p:txBody>
      </p:sp>
      <p:sp>
        <p:nvSpPr>
          <p:cNvPr id="8" name="TextBox 6">
            <a:extLst>
              <a:ext uri="{FF2B5EF4-FFF2-40B4-BE49-F238E27FC236}">
                <a16:creationId xmlns:a16="http://schemas.microsoft.com/office/drawing/2014/main" id="{B9731C5A-0A88-C88C-275F-7732507300F7}"/>
              </a:ext>
            </a:extLst>
          </p:cNvPr>
          <p:cNvSpPr txBox="1"/>
          <p:nvPr/>
        </p:nvSpPr>
        <p:spPr>
          <a:xfrm>
            <a:off x="608597" y="6380890"/>
            <a:ext cx="7240360"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800" u="sng" dirty="0">
                <a:solidFill>
                  <a:srgbClr val="00BCEB"/>
                </a:solidFill>
                <a:cs typeface="Segoe UI"/>
                <a:hlinkClick r:id="rId6"/>
              </a:rPr>
              <a:t>RAFT (Retrieval Augmented Fine-tuning):  A new way to teach LLMs (Large Language Models) to be better at RAG (Retrieval Augmented Generation) (microsoft.com)</a:t>
            </a:r>
            <a:endParaRPr lang="en-US" sz="800" dirty="0"/>
          </a:p>
        </p:txBody>
      </p:sp>
    </p:spTree>
    <p:extLst>
      <p:ext uri="{BB962C8B-B14F-4D97-AF65-F5344CB8AC3E}">
        <p14:creationId xmlns:p14="http://schemas.microsoft.com/office/powerpoint/2010/main" val="13076232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F75A3C64-83AE-6F12-BEA2-D8C2F3FFE516}"/>
            </a:ext>
          </a:extLst>
        </p:cNvPr>
        <p:cNvGrpSpPr/>
        <p:nvPr/>
      </p:nvGrpSpPr>
      <p:grpSpPr>
        <a:xfrm>
          <a:off x="0" y="0"/>
          <a:ext cx="0" cy="0"/>
          <a:chOff x="0" y="0"/>
          <a:chExt cx="0" cy="0"/>
        </a:xfrm>
      </p:grpSpPr>
      <p:sp>
        <p:nvSpPr>
          <p:cNvPr id="5" name="Google Shape;155;p23">
            <a:extLst>
              <a:ext uri="{FF2B5EF4-FFF2-40B4-BE49-F238E27FC236}">
                <a16:creationId xmlns:a16="http://schemas.microsoft.com/office/drawing/2014/main" id="{394F01CA-D782-67EA-B4B0-1D169C85FAF2}"/>
              </a:ext>
            </a:extLst>
          </p:cNvPr>
          <p:cNvSpPr txBox="1">
            <a:spLocks noGrp="1"/>
          </p:cNvSpPr>
          <p:nvPr/>
        </p:nvSpPr>
        <p:spPr>
          <a:xfrm>
            <a:off x="5050304" y="2974630"/>
            <a:ext cx="8011686" cy="1532766"/>
          </a:xfrm>
          <a:prstGeom prst="rect">
            <a:avLst/>
          </a:prstGeom>
          <a:noFill/>
          <a:ln>
            <a:noFill/>
          </a:ln>
        </p:spPr>
        <p:txBody>
          <a:bodyPr spcFirstLastPara="1" wrap="square" lIns="0" tIns="150025"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100"/>
              <a:buFont typeface="Arial"/>
              <a:buNone/>
              <a:defRPr sz="3300" b="1"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9pPr>
          </a:lstStyle>
          <a:p>
            <a:r>
              <a:rPr lang="en" dirty="0"/>
              <a:t>Agentic RAG</a:t>
            </a:r>
            <a:endParaRPr lang="en-US" dirty="0"/>
          </a:p>
          <a:p>
            <a:endParaRPr lang="en" dirty="0"/>
          </a:p>
          <a:p>
            <a:pPr marL="127000" indent="-114300">
              <a:lnSpc>
                <a:spcPct val="72000"/>
              </a:lnSpc>
            </a:pPr>
            <a:endParaRPr lang="en" dirty="0"/>
          </a:p>
        </p:txBody>
      </p:sp>
    </p:spTree>
    <p:extLst>
      <p:ext uri="{BB962C8B-B14F-4D97-AF65-F5344CB8AC3E}">
        <p14:creationId xmlns:p14="http://schemas.microsoft.com/office/powerpoint/2010/main" val="40355920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590B0E88-D8E8-FD6E-C088-A17DF4D3AA75}"/>
            </a:ext>
          </a:extLst>
        </p:cNvPr>
        <p:cNvGrpSpPr/>
        <p:nvPr/>
      </p:nvGrpSpPr>
      <p:grpSpPr>
        <a:xfrm>
          <a:off x="0" y="0"/>
          <a:ext cx="0" cy="0"/>
          <a:chOff x="0" y="0"/>
          <a:chExt cx="0" cy="0"/>
        </a:xfrm>
      </p:grpSpPr>
      <p:pic>
        <p:nvPicPr>
          <p:cNvPr id="2" name="Picture 1" descr="A diagram of a tool&#10;&#10;AI-generated content may be incorrect.">
            <a:extLst>
              <a:ext uri="{FF2B5EF4-FFF2-40B4-BE49-F238E27FC236}">
                <a16:creationId xmlns:a16="http://schemas.microsoft.com/office/drawing/2014/main" id="{90D26990-B253-C725-00EB-4C859BE46041}"/>
              </a:ext>
            </a:extLst>
          </p:cNvPr>
          <p:cNvPicPr>
            <a:picLocks noChangeAspect="1"/>
          </p:cNvPicPr>
          <p:nvPr/>
        </p:nvPicPr>
        <p:blipFill>
          <a:blip r:embed="rId3"/>
          <a:stretch>
            <a:fillRect/>
          </a:stretch>
        </p:blipFill>
        <p:spPr>
          <a:xfrm>
            <a:off x="337231" y="288018"/>
            <a:ext cx="8215539" cy="5737678"/>
          </a:xfrm>
          <a:prstGeom prst="rect">
            <a:avLst/>
          </a:prstGeom>
        </p:spPr>
      </p:pic>
      <p:sp>
        <p:nvSpPr>
          <p:cNvPr id="3" name="Arrow: Left 2">
            <a:extLst>
              <a:ext uri="{FF2B5EF4-FFF2-40B4-BE49-F238E27FC236}">
                <a16:creationId xmlns:a16="http://schemas.microsoft.com/office/drawing/2014/main" id="{D9CB52B3-9EC8-0A83-DC22-1FC4541C5945}"/>
              </a:ext>
            </a:extLst>
          </p:cNvPr>
          <p:cNvSpPr/>
          <p:nvPr/>
        </p:nvSpPr>
        <p:spPr>
          <a:xfrm>
            <a:off x="5950857" y="1953450"/>
            <a:ext cx="3327564" cy="51872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cs typeface="Arial"/>
              </a:rPr>
              <a:t>RAG</a:t>
            </a:r>
            <a:endParaRPr lang="en-US" dirty="0"/>
          </a:p>
        </p:txBody>
      </p:sp>
      <p:sp>
        <p:nvSpPr>
          <p:cNvPr id="4" name="TextBox 3">
            <a:extLst>
              <a:ext uri="{FF2B5EF4-FFF2-40B4-BE49-F238E27FC236}">
                <a16:creationId xmlns:a16="http://schemas.microsoft.com/office/drawing/2014/main" id="{CD964539-581F-3B13-5834-8B42C068FA14}"/>
              </a:ext>
            </a:extLst>
          </p:cNvPr>
          <p:cNvSpPr txBox="1"/>
          <p:nvPr/>
        </p:nvSpPr>
        <p:spPr>
          <a:xfrm>
            <a:off x="9388516" y="1558430"/>
            <a:ext cx="2607623" cy="160043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Model Context Protocol (MCP) has tool discovery </a:t>
            </a:r>
            <a:br>
              <a:rPr lang="en-US" dirty="0">
                <a:solidFill>
                  <a:schemeClr val="bg1"/>
                </a:solidFill>
              </a:rPr>
            </a:br>
            <a:br>
              <a:rPr lang="en-US" dirty="0">
                <a:solidFill>
                  <a:schemeClr val="bg1"/>
                </a:solidFill>
              </a:rPr>
            </a:br>
            <a:r>
              <a:rPr lang="en-US" dirty="0">
                <a:solidFill>
                  <a:schemeClr val="bg1"/>
                </a:solidFill>
              </a:rPr>
              <a:t>Discover tool names and </a:t>
            </a:r>
            <a:r>
              <a:rPr lang="en-US" dirty="0" err="1">
                <a:solidFill>
                  <a:schemeClr val="bg1"/>
                </a:solidFill>
              </a:rPr>
              <a:t>pydantic</a:t>
            </a:r>
            <a:r>
              <a:rPr lang="en-US">
                <a:solidFill>
                  <a:schemeClr val="bg1"/>
                </a:solidFill>
              </a:rPr>
              <a:t> descriptions</a:t>
            </a:r>
            <a:endParaRPr lang="en-US" dirty="0">
              <a:solidFill>
                <a:schemeClr val="bg1"/>
              </a:solidFill>
            </a:endParaRPr>
          </a:p>
          <a:p>
            <a:endParaRPr lang="en-US" dirty="0">
              <a:solidFill>
                <a:schemeClr val="bg1"/>
              </a:solidFill>
            </a:endParaRPr>
          </a:p>
          <a:p>
            <a:r>
              <a:rPr lang="en-US">
                <a:solidFill>
                  <a:schemeClr val="bg1"/>
                </a:solidFill>
              </a:rPr>
              <a:t>6 </a:t>
            </a:r>
            <a:endParaRPr lang="en-US" dirty="0">
              <a:solidFill>
                <a:schemeClr val="bg1"/>
              </a:solidFill>
            </a:endParaRPr>
          </a:p>
        </p:txBody>
      </p:sp>
    </p:spTree>
    <p:extLst>
      <p:ext uri="{BB962C8B-B14F-4D97-AF65-F5344CB8AC3E}">
        <p14:creationId xmlns:p14="http://schemas.microsoft.com/office/powerpoint/2010/main" val="2781551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2">
          <a:extLst>
            <a:ext uri="{FF2B5EF4-FFF2-40B4-BE49-F238E27FC236}">
              <a16:creationId xmlns:a16="http://schemas.microsoft.com/office/drawing/2014/main" id="{FA2C0CA8-1675-6851-F6EA-E6CEB0FD38E9}"/>
            </a:ext>
          </a:extLst>
        </p:cNvPr>
        <p:cNvGrpSpPr/>
        <p:nvPr/>
      </p:nvGrpSpPr>
      <p:grpSpPr>
        <a:xfrm>
          <a:off x="0" y="0"/>
          <a:ext cx="0" cy="0"/>
          <a:chOff x="0" y="0"/>
          <a:chExt cx="0" cy="0"/>
        </a:xfrm>
      </p:grpSpPr>
      <p:sp>
        <p:nvSpPr>
          <p:cNvPr id="63" name="Google Shape;63;p10">
            <a:extLst>
              <a:ext uri="{FF2B5EF4-FFF2-40B4-BE49-F238E27FC236}">
                <a16:creationId xmlns:a16="http://schemas.microsoft.com/office/drawing/2014/main" id="{A1159207-CC7A-C629-1851-AC7B64B9DA20}"/>
              </a:ext>
            </a:extLst>
          </p:cNvPr>
          <p:cNvSpPr txBox="1">
            <a:spLocks noGrp="1"/>
          </p:cNvSpPr>
          <p:nvPr>
            <p:ph type="title"/>
          </p:nvPr>
        </p:nvSpPr>
        <p:spPr>
          <a:xfrm>
            <a:off x="168500" y="77826"/>
            <a:ext cx="8162100" cy="495300"/>
          </a:xfrm>
          <a:prstGeom prst="rect">
            <a:avLst/>
          </a:prstGeom>
        </p:spPr>
        <p:txBody>
          <a:bodyPr spcFirstLastPara="1" wrap="square" lIns="91425" tIns="45700" rIns="91425" bIns="45700" anchor="ctr" anchorCtr="0">
            <a:noAutofit/>
          </a:bodyPr>
          <a:lstStyle/>
          <a:p>
            <a:r>
              <a:rPr lang="de-DE" dirty="0" err="1"/>
              <a:t>What</a:t>
            </a:r>
            <a:r>
              <a:rPr lang="de-DE" dirty="0"/>
              <a:t> </a:t>
            </a:r>
            <a:r>
              <a:rPr lang="de-DE" dirty="0" err="1"/>
              <a:t>is</a:t>
            </a:r>
            <a:r>
              <a:rPr lang="de-DE" dirty="0"/>
              <a:t> Retrieval </a:t>
            </a:r>
            <a:r>
              <a:rPr lang="de-DE" dirty="0" err="1"/>
              <a:t>Augmented</a:t>
            </a:r>
            <a:r>
              <a:rPr lang="de-DE" dirty="0"/>
              <a:t> Generation?</a:t>
            </a:r>
            <a:endParaRPr lang="en-US" dirty="0"/>
          </a:p>
        </p:txBody>
      </p:sp>
      <p:sp>
        <p:nvSpPr>
          <p:cNvPr id="3" name="Google Shape;68;p11">
            <a:extLst>
              <a:ext uri="{FF2B5EF4-FFF2-40B4-BE49-F238E27FC236}">
                <a16:creationId xmlns:a16="http://schemas.microsoft.com/office/drawing/2014/main" id="{C2F0867A-7D32-3218-E195-C24D02C8C8FE}"/>
              </a:ext>
            </a:extLst>
          </p:cNvPr>
          <p:cNvSpPr txBox="1">
            <a:spLocks noGrp="1"/>
          </p:cNvSpPr>
          <p:nvPr/>
        </p:nvSpPr>
        <p:spPr>
          <a:xfrm>
            <a:off x="838200" y="989814"/>
            <a:ext cx="10515600" cy="5187149"/>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rgbClr val="3A3A3A"/>
              </a:buClr>
              <a:buSzPts val="2800"/>
              <a:buFont typeface="Lucida Sans"/>
              <a:buChar char="•"/>
              <a:defRPr sz="2800" b="0" i="0" u="none" strike="noStrike" cap="none">
                <a:solidFill>
                  <a:srgbClr val="3A3A3A"/>
                </a:solidFill>
                <a:latin typeface="Lucida Sans"/>
                <a:ea typeface="Lucida Sans"/>
                <a:cs typeface="Lucida Sans"/>
                <a:sym typeface="Lucida Sans"/>
              </a:defRPr>
            </a:lvl1pPr>
            <a:lvl2pPr marL="914400" marR="0" lvl="1" indent="-381000" algn="l" rtl="0">
              <a:lnSpc>
                <a:spcPct val="90000"/>
              </a:lnSpc>
              <a:spcBef>
                <a:spcPts val="500"/>
              </a:spcBef>
              <a:spcAft>
                <a:spcPts val="0"/>
              </a:spcAft>
              <a:buClr>
                <a:srgbClr val="3A3A3A"/>
              </a:buClr>
              <a:buSzPts val="2400"/>
              <a:buFont typeface="Lucida Sans"/>
              <a:buChar char="•"/>
              <a:defRPr sz="2400" b="0" i="0" u="none" strike="noStrike" cap="none">
                <a:solidFill>
                  <a:srgbClr val="3A3A3A"/>
                </a:solidFill>
                <a:latin typeface="Lucida Sans"/>
                <a:ea typeface="Lucida Sans"/>
                <a:cs typeface="Lucida Sans"/>
                <a:sym typeface="Lucida Sans"/>
              </a:defRPr>
            </a:lvl2pPr>
            <a:lvl3pPr marL="1371600" marR="0" lvl="2" indent="-355600" algn="l" rtl="0">
              <a:lnSpc>
                <a:spcPct val="90000"/>
              </a:lnSpc>
              <a:spcBef>
                <a:spcPts val="500"/>
              </a:spcBef>
              <a:spcAft>
                <a:spcPts val="0"/>
              </a:spcAft>
              <a:buClr>
                <a:srgbClr val="3A3A3A"/>
              </a:buClr>
              <a:buSzPts val="2000"/>
              <a:buFont typeface="Lucida Sans"/>
              <a:buChar char="•"/>
              <a:defRPr sz="2000" b="0" i="0" u="none" strike="noStrike" cap="none">
                <a:solidFill>
                  <a:srgbClr val="3A3A3A"/>
                </a:solidFill>
                <a:latin typeface="Lucida Sans"/>
                <a:ea typeface="Lucida Sans"/>
                <a:cs typeface="Lucida Sans"/>
                <a:sym typeface="Lucida Sans"/>
              </a:defRPr>
            </a:lvl3pPr>
            <a:lvl4pPr marL="1828800" marR="0" lvl="3" indent="-342900" algn="l" rtl="0">
              <a:lnSpc>
                <a:spcPct val="90000"/>
              </a:lnSpc>
              <a:spcBef>
                <a:spcPts val="500"/>
              </a:spcBef>
              <a:spcAft>
                <a:spcPts val="0"/>
              </a:spcAft>
              <a:buClr>
                <a:srgbClr val="3A3A3A"/>
              </a:buClr>
              <a:buSzPts val="1800"/>
              <a:buFont typeface="Lucida Sans"/>
              <a:buChar char="•"/>
              <a:defRPr sz="1800" b="0" i="0" u="none" strike="noStrike" cap="none">
                <a:solidFill>
                  <a:srgbClr val="3A3A3A"/>
                </a:solidFill>
                <a:latin typeface="Lucida Sans"/>
                <a:ea typeface="Lucida Sans"/>
                <a:cs typeface="Lucida Sans"/>
                <a:sym typeface="Lucida Sans"/>
              </a:defRPr>
            </a:lvl4pPr>
            <a:lvl5pPr marL="2286000" marR="0" lvl="4" indent="-342900" algn="l" rtl="0">
              <a:lnSpc>
                <a:spcPct val="90000"/>
              </a:lnSpc>
              <a:spcBef>
                <a:spcPts val="500"/>
              </a:spcBef>
              <a:spcAft>
                <a:spcPts val="0"/>
              </a:spcAft>
              <a:buClr>
                <a:srgbClr val="3A3A3A"/>
              </a:buClr>
              <a:buSzPts val="1800"/>
              <a:buFont typeface="Lucida Sans"/>
              <a:buChar char="•"/>
              <a:defRPr sz="1800" b="0" i="0" u="none" strike="noStrike" cap="none">
                <a:solidFill>
                  <a:srgbClr val="3A3A3A"/>
                </a:solidFill>
                <a:latin typeface="Lucida Sans"/>
                <a:ea typeface="Lucida Sans"/>
                <a:cs typeface="Lucida Sans"/>
                <a:sym typeface="Lucida Sans"/>
              </a:defRPr>
            </a:lvl5pPr>
            <a:lvl6pPr marL="2743200" marR="0" lvl="5" indent="-342900" algn="l" rtl="0">
              <a:lnSpc>
                <a:spcPct val="90000"/>
              </a:lnSpc>
              <a:spcBef>
                <a:spcPts val="500"/>
              </a:spcBef>
              <a:spcAft>
                <a:spcPts val="0"/>
              </a:spcAft>
              <a:buClr>
                <a:schemeClr val="dk1"/>
              </a:buClr>
              <a:buSzPts val="1800"/>
              <a:buFont typeface="Lucida Sans"/>
              <a:buChar char="•"/>
              <a:defRPr sz="1800" b="0" i="0" u="none" strike="noStrike" cap="none">
                <a:solidFill>
                  <a:schemeClr val="dk1"/>
                </a:solidFill>
                <a:latin typeface="Lucida Sans"/>
                <a:ea typeface="Lucida Sans"/>
                <a:cs typeface="Lucida Sans"/>
                <a:sym typeface="Lucida Sans"/>
              </a:defRPr>
            </a:lvl6pPr>
            <a:lvl7pPr marL="3200400" marR="0" lvl="6" indent="-342900" algn="l" rtl="0">
              <a:lnSpc>
                <a:spcPct val="90000"/>
              </a:lnSpc>
              <a:spcBef>
                <a:spcPts val="500"/>
              </a:spcBef>
              <a:spcAft>
                <a:spcPts val="0"/>
              </a:spcAft>
              <a:buClr>
                <a:schemeClr val="dk1"/>
              </a:buClr>
              <a:buSzPts val="1800"/>
              <a:buFont typeface="Lucida Sans"/>
              <a:buChar char="•"/>
              <a:defRPr sz="1800" b="0" i="0" u="none" strike="noStrike" cap="none">
                <a:solidFill>
                  <a:schemeClr val="dk1"/>
                </a:solidFill>
                <a:latin typeface="Lucida Sans"/>
                <a:ea typeface="Lucida Sans"/>
                <a:cs typeface="Lucida Sans"/>
                <a:sym typeface="Lucida Sans"/>
              </a:defRPr>
            </a:lvl7pPr>
            <a:lvl8pPr marL="3657600" marR="0" lvl="7" indent="-342900" algn="l" rtl="0">
              <a:lnSpc>
                <a:spcPct val="90000"/>
              </a:lnSpc>
              <a:spcBef>
                <a:spcPts val="500"/>
              </a:spcBef>
              <a:spcAft>
                <a:spcPts val="0"/>
              </a:spcAft>
              <a:buClr>
                <a:schemeClr val="dk1"/>
              </a:buClr>
              <a:buSzPts val="1800"/>
              <a:buFont typeface="Lucida Sans"/>
              <a:buChar char="•"/>
              <a:defRPr sz="1800" b="0" i="0" u="none" strike="noStrike" cap="none">
                <a:solidFill>
                  <a:schemeClr val="dk1"/>
                </a:solidFill>
                <a:latin typeface="Lucida Sans"/>
                <a:ea typeface="Lucida Sans"/>
                <a:cs typeface="Lucida Sans"/>
                <a:sym typeface="Lucida Sans"/>
              </a:defRPr>
            </a:lvl8pPr>
            <a:lvl9pPr marL="4114800" marR="0" lvl="8" indent="-342900" algn="l" rtl="0">
              <a:lnSpc>
                <a:spcPct val="90000"/>
              </a:lnSpc>
              <a:spcBef>
                <a:spcPts val="500"/>
              </a:spcBef>
              <a:spcAft>
                <a:spcPts val="0"/>
              </a:spcAft>
              <a:buClr>
                <a:schemeClr val="dk1"/>
              </a:buClr>
              <a:buSzPts val="1800"/>
              <a:buFont typeface="Lucida Sans"/>
              <a:buChar char="•"/>
              <a:defRPr sz="1800" b="0" i="0" u="none" strike="noStrike" cap="none">
                <a:solidFill>
                  <a:schemeClr val="dk1"/>
                </a:solidFill>
                <a:latin typeface="Lucida Sans"/>
                <a:ea typeface="Lucida Sans"/>
                <a:cs typeface="Lucida Sans"/>
                <a:sym typeface="Lucida Sans"/>
              </a:defRPr>
            </a:lvl9pPr>
          </a:lstStyle>
          <a:p>
            <a:pPr marL="342900" indent="-342900">
              <a:lnSpc>
                <a:spcPct val="100000"/>
              </a:lnSpc>
              <a:spcBef>
                <a:spcPts val="0"/>
              </a:spcBef>
              <a:buFont typeface="Arial,Sans-Serif"/>
            </a:pPr>
            <a:r>
              <a:rPr lang="en-US" sz="2000" dirty="0">
                <a:solidFill>
                  <a:srgbClr val="000000"/>
                </a:solidFill>
                <a:latin typeface="Arial"/>
                <a:cs typeface="Arial"/>
              </a:rPr>
              <a:t>The Stages of AI </a:t>
            </a:r>
          </a:p>
          <a:p>
            <a:pPr marL="800100" lvl="1" indent="-342900">
              <a:lnSpc>
                <a:spcPct val="100000"/>
              </a:lnSpc>
              <a:spcBef>
                <a:spcPts val="0"/>
              </a:spcBef>
              <a:buFont typeface="Courier New,monospace"/>
              <a:buChar char="o"/>
            </a:pPr>
            <a:r>
              <a:rPr lang="en-US" sz="2000" dirty="0">
                <a:solidFill>
                  <a:srgbClr val="000000"/>
                </a:solidFill>
                <a:latin typeface="Arial"/>
                <a:cs typeface="Arial"/>
              </a:rPr>
              <a:t>1.0 - GUI / API</a:t>
            </a:r>
          </a:p>
          <a:p>
            <a:pPr marL="800100" lvl="1" indent="-342900">
              <a:lnSpc>
                <a:spcPct val="100000"/>
              </a:lnSpc>
              <a:spcBef>
                <a:spcPts val="0"/>
              </a:spcBef>
              <a:buFont typeface="Courier New,monospace"/>
              <a:buChar char="o"/>
            </a:pPr>
            <a:r>
              <a:rPr lang="en-US" sz="2000" dirty="0">
                <a:solidFill>
                  <a:srgbClr val="000000"/>
                </a:solidFill>
                <a:latin typeface="Arial"/>
                <a:cs typeface="Arial"/>
              </a:rPr>
              <a:t>1.5 - RAG</a:t>
            </a:r>
          </a:p>
          <a:p>
            <a:pPr marL="800100" lvl="1" indent="-342900">
              <a:lnSpc>
                <a:spcPct val="100000"/>
              </a:lnSpc>
              <a:spcBef>
                <a:spcPts val="0"/>
              </a:spcBef>
              <a:buFont typeface="Courier New,monospace"/>
              <a:buChar char="o"/>
            </a:pPr>
            <a:r>
              <a:rPr lang="en-US" sz="2000" dirty="0">
                <a:solidFill>
                  <a:srgbClr val="000000"/>
                </a:solidFill>
                <a:latin typeface="Arial"/>
                <a:cs typeface="Arial"/>
              </a:rPr>
              <a:t>2.0 - Agents</a:t>
            </a:r>
            <a:br>
              <a:rPr lang="en-US" sz="2000" dirty="0">
                <a:latin typeface="Arial"/>
                <a:cs typeface="Arial"/>
              </a:rPr>
            </a:br>
            <a:endParaRPr lang="en-US" sz="2000" dirty="0">
              <a:solidFill>
                <a:srgbClr val="000000"/>
              </a:solidFill>
              <a:latin typeface="Arial"/>
              <a:cs typeface="Arial"/>
            </a:endParaRPr>
          </a:p>
          <a:p>
            <a:pPr marL="342900" indent="-342900">
              <a:lnSpc>
                <a:spcPct val="100000"/>
              </a:lnSpc>
              <a:spcBef>
                <a:spcPts val="0"/>
              </a:spcBef>
              <a:buFont typeface="Arial,Sans-Serif"/>
            </a:pPr>
            <a:r>
              <a:rPr lang="en-US" sz="2000" dirty="0">
                <a:solidFill>
                  <a:srgbClr val="000000"/>
                </a:solidFill>
                <a:latin typeface="Arial"/>
                <a:cs typeface="Arial"/>
              </a:rPr>
              <a:t>Retrieval Augmented Generation</a:t>
            </a:r>
          </a:p>
          <a:p>
            <a:pPr marL="800100" lvl="1" indent="-342900">
              <a:lnSpc>
                <a:spcPct val="100000"/>
              </a:lnSpc>
              <a:spcBef>
                <a:spcPts val="0"/>
              </a:spcBef>
              <a:buFont typeface="Courier New,monospace"/>
              <a:buChar char="o"/>
            </a:pPr>
            <a:r>
              <a:rPr lang="en-US" sz="2000" dirty="0">
                <a:solidFill>
                  <a:srgbClr val="000000"/>
                </a:solidFill>
                <a:latin typeface="Arial"/>
                <a:cs typeface="Arial"/>
              </a:rPr>
              <a:t>6 Step Process</a:t>
            </a:r>
          </a:p>
          <a:p>
            <a:pPr marL="800100" lvl="1" indent="-342900">
              <a:lnSpc>
                <a:spcPct val="100000"/>
              </a:lnSpc>
              <a:spcBef>
                <a:spcPts val="0"/>
              </a:spcBef>
              <a:buFont typeface="Courier New,monospace"/>
              <a:buChar char="o"/>
            </a:pPr>
            <a:r>
              <a:rPr lang="en-US" sz="2000" dirty="0">
                <a:solidFill>
                  <a:srgbClr val="000000"/>
                </a:solidFill>
                <a:latin typeface="Arial"/>
                <a:cs typeface="Arial"/>
              </a:rPr>
              <a:t>Embeddings (Vectors)</a:t>
            </a:r>
          </a:p>
          <a:p>
            <a:pPr marL="800100" lvl="1" indent="-342900" algn="l">
              <a:lnSpc>
                <a:spcPct val="100000"/>
              </a:lnSpc>
              <a:spcBef>
                <a:spcPts val="0"/>
              </a:spcBef>
              <a:spcAft>
                <a:spcPts val="0"/>
              </a:spcAft>
              <a:buClr>
                <a:srgbClr val="3A3A3A"/>
              </a:buClr>
              <a:buSzPts val="2800"/>
              <a:buFont typeface="Courier New,monospace"/>
              <a:buChar char="o"/>
            </a:pPr>
            <a:r>
              <a:rPr lang="en-US" sz="2000" dirty="0">
                <a:solidFill>
                  <a:srgbClr val="000000"/>
                </a:solidFill>
                <a:latin typeface="Arial"/>
                <a:cs typeface="Arial"/>
              </a:rPr>
              <a:t>Storage</a:t>
            </a:r>
          </a:p>
          <a:p>
            <a:pPr marL="800100" lvl="1" indent="-342900" algn="l">
              <a:lnSpc>
                <a:spcPct val="100000"/>
              </a:lnSpc>
              <a:spcBef>
                <a:spcPts val="0"/>
              </a:spcBef>
              <a:spcAft>
                <a:spcPts val="0"/>
              </a:spcAft>
              <a:buClr>
                <a:srgbClr val="3A3A3A"/>
              </a:buClr>
              <a:buSzPts val="2800"/>
              <a:buFont typeface="Courier New,monospace"/>
              <a:buChar char="o"/>
            </a:pPr>
            <a:r>
              <a:rPr lang="en-US" sz="2000" dirty="0">
                <a:solidFill>
                  <a:srgbClr val="000000"/>
                </a:solidFill>
                <a:latin typeface="Arial"/>
                <a:cs typeface="Arial"/>
              </a:rPr>
              <a:t>Retrieval</a:t>
            </a:r>
          </a:p>
          <a:p>
            <a:pPr marL="457200" lvl="1" indent="0">
              <a:lnSpc>
                <a:spcPct val="100000"/>
              </a:lnSpc>
              <a:spcBef>
                <a:spcPts val="0"/>
              </a:spcBef>
              <a:buNone/>
            </a:pPr>
            <a:endParaRPr lang="en-US" sz="2000" dirty="0">
              <a:solidFill>
                <a:srgbClr val="000000"/>
              </a:solidFill>
              <a:latin typeface="Arial"/>
              <a:cs typeface="Arial"/>
            </a:endParaRPr>
          </a:p>
          <a:p>
            <a:pPr marL="342900" indent="-342900">
              <a:lnSpc>
                <a:spcPct val="100000"/>
              </a:lnSpc>
              <a:spcBef>
                <a:spcPts val="0"/>
              </a:spcBef>
              <a:buFont typeface="Arial,Sans-Serif"/>
            </a:pPr>
            <a:r>
              <a:rPr lang="en-US" sz="2000" dirty="0">
                <a:solidFill>
                  <a:srgbClr val="000000"/>
                </a:solidFill>
                <a:latin typeface="Arial"/>
                <a:cs typeface="Arial"/>
              </a:rPr>
              <a:t>RAG-Fusion</a:t>
            </a:r>
          </a:p>
          <a:p>
            <a:pPr marL="800100" lvl="1" indent="-342900">
              <a:lnSpc>
                <a:spcPct val="100000"/>
              </a:lnSpc>
              <a:spcBef>
                <a:spcPts val="0"/>
              </a:spcBef>
              <a:buFont typeface="Courier New,monospace"/>
              <a:buChar char="o"/>
            </a:pPr>
            <a:r>
              <a:rPr lang="en-US" sz="2000" dirty="0">
                <a:solidFill>
                  <a:srgbClr val="000000"/>
                </a:solidFill>
                <a:latin typeface="Arial"/>
                <a:cs typeface="Arial"/>
              </a:rPr>
              <a:t>Multi-query</a:t>
            </a:r>
          </a:p>
          <a:p>
            <a:pPr marL="800100" lvl="1" indent="-342900">
              <a:lnSpc>
                <a:spcPct val="100000"/>
              </a:lnSpc>
              <a:spcBef>
                <a:spcPts val="0"/>
              </a:spcBef>
              <a:buFont typeface="Courier New,monospace"/>
              <a:buChar char="o"/>
            </a:pPr>
            <a:r>
              <a:rPr lang="en-US" sz="2000" dirty="0">
                <a:solidFill>
                  <a:srgbClr val="000000"/>
                </a:solidFill>
                <a:latin typeface="Arial"/>
                <a:cs typeface="Arial"/>
              </a:rPr>
              <a:t>Reciprocal Ranking</a:t>
            </a:r>
            <a:br>
              <a:rPr lang="en-US" sz="1400" dirty="0">
                <a:solidFill>
                  <a:srgbClr val="000000"/>
                </a:solidFill>
                <a:latin typeface="Arial"/>
                <a:cs typeface="Arial"/>
              </a:rPr>
            </a:br>
            <a:endParaRPr lang="en-US" sz="1400" dirty="0">
              <a:solidFill>
                <a:srgbClr val="000000"/>
              </a:solidFill>
              <a:latin typeface="Arial"/>
              <a:cs typeface="Arial"/>
            </a:endParaRPr>
          </a:p>
          <a:p>
            <a:pPr marL="342900" indent="-342900">
              <a:lnSpc>
                <a:spcPct val="100000"/>
              </a:lnSpc>
              <a:spcBef>
                <a:spcPts val="0"/>
              </a:spcBef>
              <a:buFont typeface="Arial,Sans-Serif"/>
            </a:pPr>
            <a:endParaRPr lang="en-US" sz="1400" dirty="0">
              <a:solidFill>
                <a:srgbClr val="000000"/>
              </a:solidFill>
              <a:latin typeface="Arial"/>
              <a:cs typeface="Arial"/>
            </a:endParaRPr>
          </a:p>
          <a:p>
            <a:pPr marL="228600" indent="-228600">
              <a:spcBef>
                <a:spcPts val="0"/>
              </a:spcBef>
            </a:pPr>
            <a:endParaRPr lang="de-DE" dirty="0">
              <a:cs typeface="Arial"/>
            </a:endParaRPr>
          </a:p>
        </p:txBody>
      </p:sp>
    </p:spTree>
    <p:extLst>
      <p:ext uri="{BB962C8B-B14F-4D97-AF65-F5344CB8AC3E}">
        <p14:creationId xmlns:p14="http://schemas.microsoft.com/office/powerpoint/2010/main" val="28880719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04D482DC-AF7F-29A2-7FE3-45ACA37F0908}"/>
            </a:ext>
          </a:extLst>
        </p:cNvPr>
        <p:cNvGrpSpPr/>
        <p:nvPr/>
      </p:nvGrpSpPr>
      <p:grpSpPr>
        <a:xfrm>
          <a:off x="0" y="0"/>
          <a:ext cx="0" cy="0"/>
          <a:chOff x="0" y="0"/>
          <a:chExt cx="0" cy="0"/>
        </a:xfrm>
      </p:grpSpPr>
      <p:sp>
        <p:nvSpPr>
          <p:cNvPr id="5" name="Google Shape;155;p23">
            <a:extLst>
              <a:ext uri="{FF2B5EF4-FFF2-40B4-BE49-F238E27FC236}">
                <a16:creationId xmlns:a16="http://schemas.microsoft.com/office/drawing/2014/main" id="{C5D63287-D7E7-F214-E9E4-221C2EE2D936}"/>
              </a:ext>
            </a:extLst>
          </p:cNvPr>
          <p:cNvSpPr txBox="1">
            <a:spLocks noGrp="1"/>
          </p:cNvSpPr>
          <p:nvPr/>
        </p:nvSpPr>
        <p:spPr>
          <a:xfrm>
            <a:off x="5050304" y="2974630"/>
            <a:ext cx="8011686" cy="1532766"/>
          </a:xfrm>
          <a:prstGeom prst="rect">
            <a:avLst/>
          </a:prstGeom>
          <a:noFill/>
          <a:ln>
            <a:noFill/>
          </a:ln>
        </p:spPr>
        <p:txBody>
          <a:bodyPr spcFirstLastPara="1" wrap="square" lIns="0" tIns="150025"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100"/>
              <a:buFont typeface="Arial"/>
              <a:buNone/>
              <a:defRPr sz="3300" b="1"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9pPr>
          </a:lstStyle>
          <a:p>
            <a:r>
              <a:rPr lang="en" dirty="0"/>
              <a:t>Resources</a:t>
            </a:r>
            <a:endParaRPr lang="en-US" dirty="0"/>
          </a:p>
          <a:p>
            <a:endParaRPr lang="en" dirty="0"/>
          </a:p>
          <a:p>
            <a:pPr marL="127000" indent="-114300">
              <a:lnSpc>
                <a:spcPct val="72000"/>
              </a:lnSpc>
            </a:pPr>
            <a:endParaRPr lang="en" dirty="0"/>
          </a:p>
        </p:txBody>
      </p:sp>
    </p:spTree>
    <p:extLst>
      <p:ext uri="{BB962C8B-B14F-4D97-AF65-F5344CB8AC3E}">
        <p14:creationId xmlns:p14="http://schemas.microsoft.com/office/powerpoint/2010/main" val="37805591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6">
          <a:extLst>
            <a:ext uri="{FF2B5EF4-FFF2-40B4-BE49-F238E27FC236}">
              <a16:creationId xmlns:a16="http://schemas.microsoft.com/office/drawing/2014/main" id="{59B7D320-90C5-C563-C0BC-C5DFB7E36DBB}"/>
            </a:ext>
          </a:extLst>
        </p:cNvPr>
        <p:cNvGrpSpPr/>
        <p:nvPr/>
      </p:nvGrpSpPr>
      <p:grpSpPr>
        <a:xfrm>
          <a:off x="0" y="0"/>
          <a:ext cx="0" cy="0"/>
          <a:chOff x="0" y="0"/>
          <a:chExt cx="0" cy="0"/>
        </a:xfrm>
      </p:grpSpPr>
      <p:sp>
        <p:nvSpPr>
          <p:cNvPr id="67" name="Google Shape;67;p11">
            <a:extLst>
              <a:ext uri="{FF2B5EF4-FFF2-40B4-BE49-F238E27FC236}">
                <a16:creationId xmlns:a16="http://schemas.microsoft.com/office/drawing/2014/main" id="{E3F8FAF8-EEB1-3E46-EA64-A18E02B7ED63}"/>
              </a:ext>
            </a:extLst>
          </p:cNvPr>
          <p:cNvSpPr txBox="1">
            <a:spLocks noGrp="1"/>
          </p:cNvSpPr>
          <p:nvPr>
            <p:ph type="title"/>
          </p:nvPr>
        </p:nvSpPr>
        <p:spPr>
          <a:xfrm>
            <a:off x="168500" y="77826"/>
            <a:ext cx="8162100" cy="495300"/>
          </a:xfrm>
          <a:prstGeom prst="rect">
            <a:avLst/>
          </a:prstGeom>
          <a:noFill/>
          <a:ln>
            <a:noFill/>
          </a:ln>
        </p:spPr>
        <p:txBody>
          <a:bodyPr spcFirstLastPara="1" wrap="square" lIns="91425" tIns="45700" rIns="91425" bIns="45700" anchor="ctr" anchorCtr="0">
            <a:noAutofit/>
          </a:bodyPr>
          <a:lstStyle/>
          <a:p>
            <a:r>
              <a:rPr lang="de-DE" dirty="0"/>
              <a:t>Open Source Resources</a:t>
            </a:r>
            <a:endParaRPr lang="en-US" dirty="0"/>
          </a:p>
        </p:txBody>
      </p:sp>
      <p:sp>
        <p:nvSpPr>
          <p:cNvPr id="4" name="TextBox 1">
            <a:extLst>
              <a:ext uri="{FF2B5EF4-FFF2-40B4-BE49-F238E27FC236}">
                <a16:creationId xmlns:a16="http://schemas.microsoft.com/office/drawing/2014/main" id="{AB1CADA7-7F31-E454-1C54-13831EB5C62B}"/>
              </a:ext>
            </a:extLst>
          </p:cNvPr>
          <p:cNvSpPr txBox="1"/>
          <p:nvPr/>
        </p:nvSpPr>
        <p:spPr>
          <a:xfrm>
            <a:off x="341415" y="976416"/>
            <a:ext cx="11507930" cy="757130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Sans-Serif"/>
              <a:buChar char="•"/>
            </a:pPr>
            <a:r>
              <a:rPr lang="en-US" sz="1800">
                <a:latin typeface="Segoe UI"/>
                <a:cs typeface="Segoe UI"/>
              </a:rPr>
              <a:t>Buddies – Document, Packet</a:t>
            </a:r>
            <a:endParaRPr lang="en-US" sz="1800" dirty="0">
              <a:latin typeface="Segoe UI"/>
              <a:cs typeface="Segoe UI"/>
            </a:endParaRPr>
          </a:p>
          <a:p>
            <a:pPr marL="285750" indent="-285750">
              <a:buFont typeface="Arial"/>
              <a:buChar char="•"/>
            </a:pPr>
            <a:br>
              <a:rPr lang="en-US" sz="1800" dirty="0">
                <a:latin typeface="Segoe UI"/>
                <a:cs typeface="Segoe UI"/>
              </a:rPr>
            </a:br>
            <a:r>
              <a:rPr lang="en-US" sz="1800" dirty="0">
                <a:hlinkClick r:id="rId3"/>
              </a:rPr>
              <a:t>automateyournetwork/Document_Buddy: Chat with various documents - XLSX, DOCX, PPTX, CSV, PDF, TXT - using chatGPT 4 Turbo and Langchain</a:t>
            </a:r>
            <a:br>
              <a:rPr lang="en-US" sz="1800" dirty="0"/>
            </a:br>
            <a:r>
              <a:rPr lang="en-US" sz="1800" dirty="0">
                <a:hlinkClick r:id="rId4"/>
              </a:rPr>
              <a:t>automateyournetwork/packet_buddy: pcap analysis provided by chatGPT4 Turbo</a:t>
            </a:r>
            <a:br>
              <a:rPr lang="en-US" sz="1800" dirty="0"/>
            </a:br>
            <a:endParaRPr lang="en-US" sz="1800" dirty="0"/>
          </a:p>
          <a:p>
            <a:pPr marL="285750" indent="-285750">
              <a:buFont typeface="Arial,Sans-Serif"/>
              <a:buChar char="•"/>
            </a:pPr>
            <a:r>
              <a:rPr lang="en-US" sz="1800">
                <a:latin typeface="Segoe UI"/>
                <a:cs typeface="Segoe UI"/>
              </a:rPr>
              <a:t>RAPTORs – Document, Packet</a:t>
            </a:r>
            <a:br>
              <a:rPr lang="en-US" sz="1800" dirty="0">
                <a:latin typeface="Segoe UI"/>
                <a:cs typeface="Segoe UI"/>
              </a:rPr>
            </a:br>
            <a:r>
              <a:rPr lang="en-US" sz="1800" dirty="0">
                <a:latin typeface="Segoe UI"/>
                <a:cs typeface="Segoe UI"/>
                <a:hlinkClick r:id="rId5"/>
              </a:rPr>
              <a:t>automateyournetwork/Document_RAPTOR: A RAPTOR Tree of your documents used for Language Model Retrieval to </a:t>
            </a:r>
            <a:r>
              <a:rPr lang="en-US" sz="1800" dirty="0">
                <a:hlinkClick r:id="rId5"/>
              </a:rPr>
              <a:t>chat with the documents!</a:t>
            </a:r>
            <a:endParaRPr lang="en-US" sz="1800" dirty="0"/>
          </a:p>
          <a:p>
            <a:pPr marL="285750" indent="-285750">
              <a:buFont typeface="Arial"/>
              <a:buChar char="•"/>
            </a:pPr>
            <a:r>
              <a:rPr lang="en-US" sz="1800" dirty="0">
                <a:hlinkClick r:id="rId6"/>
              </a:rPr>
              <a:t>automateyournetwork/packet_raptor: An AI Assistant using RAPTOR to talk to .pcaps</a:t>
            </a:r>
            <a:endParaRPr lang="en-US" sz="1800" dirty="0"/>
          </a:p>
          <a:p>
            <a:pPr marL="285750" indent="-285750">
              <a:buFont typeface="Arial,Sans-Serif"/>
              <a:buChar char="•"/>
            </a:pPr>
            <a:endParaRPr lang="en-US" sz="1800" dirty="0">
              <a:latin typeface="Segoe UI"/>
              <a:cs typeface="Segoe UI"/>
            </a:endParaRPr>
          </a:p>
          <a:p>
            <a:pPr marL="285750" indent="-285750">
              <a:buFont typeface="Arial,Sans-Serif"/>
              <a:buChar char="•"/>
            </a:pPr>
            <a:r>
              <a:rPr lang="en-US" sz="1800">
                <a:latin typeface="Segoe UI"/>
                <a:cs typeface="Segoe UI"/>
              </a:rPr>
              <a:t>Knowledge Graphs (</a:t>
            </a:r>
            <a:r>
              <a:rPr lang="en-US" sz="1800" err="1">
                <a:latin typeface="Segoe UI"/>
                <a:cs typeface="Segoe UI"/>
              </a:rPr>
              <a:t>GraphRAG</a:t>
            </a:r>
            <a:r>
              <a:rPr lang="en-US" sz="1800">
                <a:latin typeface="Segoe UI"/>
                <a:cs typeface="Segoe UI"/>
              </a:rPr>
              <a:t>) - Document, Packet</a:t>
            </a:r>
            <a:endParaRPr lang="en-US" sz="1800" dirty="0">
              <a:latin typeface="Segoe UI"/>
              <a:cs typeface="Segoe UI"/>
            </a:endParaRPr>
          </a:p>
          <a:p>
            <a:pPr marL="285750" indent="-285750">
              <a:buFont typeface="Arial"/>
              <a:buChar char="•"/>
            </a:pPr>
            <a:r>
              <a:rPr lang="en-US" sz="1800" dirty="0">
                <a:hlinkClick r:id="rId7"/>
              </a:rPr>
              <a:t>automateyournetwork/Document_graphRAG: graphRAG approach with .pcap</a:t>
            </a:r>
            <a:endParaRPr lang="en-US" sz="1800" dirty="0"/>
          </a:p>
          <a:p>
            <a:pPr marL="285750" indent="-285750">
              <a:buFont typeface="Arial"/>
              <a:buChar char="•"/>
            </a:pPr>
            <a:r>
              <a:rPr lang="en-US" sz="1800" dirty="0">
                <a:hlinkClick r:id="rId8"/>
              </a:rPr>
              <a:t>automateyournetwork/packet_graph: A Knowledge Graph of a .pcap Packet Capture!</a:t>
            </a:r>
            <a:endParaRPr lang="en-US" sz="1800" dirty="0"/>
          </a:p>
          <a:p>
            <a:pPr marL="285750" indent="-285750">
              <a:buFont typeface="Arial,Sans-Serif"/>
              <a:buChar char="•"/>
            </a:pPr>
            <a:endParaRPr lang="en-US" sz="1800" dirty="0">
              <a:latin typeface="Segoe UI"/>
              <a:cs typeface="Segoe UI"/>
            </a:endParaRPr>
          </a:p>
          <a:p>
            <a:pPr marL="285750" indent="-285750">
              <a:buFont typeface="Arial,Sans-Serif"/>
              <a:buChar char="•"/>
            </a:pPr>
            <a:r>
              <a:rPr lang="en-US" sz="1800">
                <a:latin typeface="Segoe UI"/>
                <a:cs typeface="Segoe UI"/>
              </a:rPr>
              <a:t>TAG - Packet</a:t>
            </a:r>
            <a:br>
              <a:rPr lang="en-US" sz="1800" dirty="0">
                <a:latin typeface="Segoe UI"/>
                <a:cs typeface="Segoe UI"/>
              </a:rPr>
            </a:br>
            <a:r>
              <a:rPr lang="en-US" sz="1800" dirty="0">
                <a:latin typeface="Segoe UI"/>
                <a:cs typeface="Segoe UI"/>
                <a:hlinkClick r:id="rId9"/>
              </a:rPr>
              <a:t>automateyournetwork/Packet_TAG: Table Augmented Generation (TAG) with Packet Captures </a:t>
            </a:r>
            <a:r>
              <a:rPr lang="en-US" sz="1800" dirty="0">
                <a:hlinkClick r:id="rId9"/>
              </a:rPr>
              <a:t>(.pcaps/pcapng)</a:t>
            </a:r>
            <a:endParaRPr lang="en-US" sz="1800" dirty="0"/>
          </a:p>
          <a:p>
            <a:pPr marL="285750" indent="-285750">
              <a:buFont typeface="Arial"/>
              <a:buChar char="•"/>
            </a:pPr>
            <a:endParaRPr lang="en-US" sz="1800" dirty="0">
              <a:latin typeface="Segoe UI"/>
              <a:cs typeface="Segoe UI"/>
            </a:endParaRPr>
          </a:p>
          <a:p>
            <a:pPr marL="285750" indent="-285750">
              <a:buFont typeface="Arial,Sans-Serif"/>
              <a:buChar char="•"/>
            </a:pPr>
            <a:endParaRPr lang="en-US" sz="1800" dirty="0"/>
          </a:p>
          <a:p>
            <a:pPr marL="285750" indent="-285750">
              <a:buFont typeface="Arial,Sans-Serif"/>
              <a:buChar char="•"/>
            </a:pPr>
            <a:endParaRPr lang="en-US" sz="1800" dirty="0"/>
          </a:p>
          <a:p>
            <a:pPr marL="285750" indent="-285750">
              <a:buFont typeface="Arial,Sans-Serif"/>
              <a:buChar char="•"/>
            </a:pPr>
            <a:endParaRPr lang="en-US" sz="1800" dirty="0"/>
          </a:p>
          <a:p>
            <a:pPr marL="742950" lvl="1" indent="-285750">
              <a:buFont typeface="Courier New,monospace"/>
              <a:buChar char="o"/>
            </a:pPr>
            <a:endParaRPr lang="en-US" sz="1800" dirty="0"/>
          </a:p>
          <a:p>
            <a:pPr marL="285750" indent="-285750">
              <a:buFont typeface="Arial"/>
              <a:buChar char="•"/>
            </a:pPr>
            <a:endParaRPr lang="en-US" sz="1800" dirty="0"/>
          </a:p>
          <a:p>
            <a:pPr marL="285750" indent="-285750">
              <a:buFont typeface="Arial,Sans-Serif"/>
              <a:buChar char="•"/>
            </a:pPr>
            <a:endParaRPr lang="en-US" sz="1800" dirty="0"/>
          </a:p>
          <a:p>
            <a:pPr marL="285750" indent="-285750">
              <a:buFont typeface="Arial"/>
              <a:buChar char="•"/>
            </a:pPr>
            <a:endParaRPr lang="en-US" sz="1800" dirty="0"/>
          </a:p>
          <a:p>
            <a:pPr marL="285750" indent="-285750">
              <a:buFont typeface="Arial,Sans-Serif"/>
              <a:buChar char="•"/>
            </a:pPr>
            <a:endParaRPr lang="en-US" sz="1800" dirty="0">
              <a:solidFill>
                <a:srgbClr val="1F1F1F"/>
              </a:solidFill>
            </a:endParaRPr>
          </a:p>
        </p:txBody>
      </p:sp>
    </p:spTree>
    <p:extLst>
      <p:ext uri="{BB962C8B-B14F-4D97-AF65-F5344CB8AC3E}">
        <p14:creationId xmlns:p14="http://schemas.microsoft.com/office/powerpoint/2010/main" val="20916265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3">
          <a:extLst>
            <a:ext uri="{FF2B5EF4-FFF2-40B4-BE49-F238E27FC236}">
              <a16:creationId xmlns:a16="http://schemas.microsoft.com/office/drawing/2014/main" id="{17198B0B-22B9-94BD-1446-D70C2701C90E}"/>
            </a:ext>
          </a:extLst>
        </p:cNvPr>
        <p:cNvGrpSpPr/>
        <p:nvPr/>
      </p:nvGrpSpPr>
      <p:grpSpPr>
        <a:xfrm>
          <a:off x="0" y="0"/>
          <a:ext cx="0" cy="0"/>
          <a:chOff x="0" y="0"/>
          <a:chExt cx="0" cy="0"/>
        </a:xfrm>
      </p:grpSpPr>
      <p:sp>
        <p:nvSpPr>
          <p:cNvPr id="5" name="Google Shape;155;p23">
            <a:extLst>
              <a:ext uri="{FF2B5EF4-FFF2-40B4-BE49-F238E27FC236}">
                <a16:creationId xmlns:a16="http://schemas.microsoft.com/office/drawing/2014/main" id="{2746FC65-10C8-C0CF-9297-45A9734DE937}"/>
              </a:ext>
            </a:extLst>
          </p:cNvPr>
          <p:cNvSpPr txBox="1">
            <a:spLocks noGrp="1"/>
          </p:cNvSpPr>
          <p:nvPr/>
        </p:nvSpPr>
        <p:spPr>
          <a:xfrm>
            <a:off x="4796304" y="2666201"/>
            <a:ext cx="8011686" cy="2040597"/>
          </a:xfrm>
          <a:prstGeom prst="rect">
            <a:avLst/>
          </a:prstGeom>
          <a:noFill/>
          <a:ln>
            <a:noFill/>
          </a:ln>
        </p:spPr>
        <p:txBody>
          <a:bodyPr spcFirstLastPara="1" wrap="square" lIns="0" tIns="150025"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100"/>
              <a:buFont typeface="Arial"/>
              <a:buNone/>
              <a:defRPr sz="3300" b="1"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100"/>
              <a:buFont typeface="Arial"/>
              <a:buNone/>
              <a:defRPr sz="2800" b="0" i="0" u="none" strike="noStrike" cap="none">
                <a:solidFill>
                  <a:schemeClr val="dk1"/>
                </a:solidFill>
                <a:latin typeface="Arial"/>
                <a:ea typeface="Arial"/>
                <a:cs typeface="Arial"/>
                <a:sym typeface="Arial"/>
              </a:defRPr>
            </a:lvl9pPr>
          </a:lstStyle>
          <a:p>
            <a:r>
              <a:rPr lang="en" dirty="0"/>
              <a:t>Live Demo </a:t>
            </a:r>
            <a:br>
              <a:rPr lang="en" dirty="0"/>
            </a:br>
            <a:r>
              <a:rPr lang="en" dirty="0"/>
              <a:t>Q&amp;A </a:t>
            </a:r>
          </a:p>
          <a:p>
            <a:endParaRPr lang="en" dirty="0"/>
          </a:p>
          <a:p>
            <a:pPr marL="127000" indent="-114300">
              <a:lnSpc>
                <a:spcPct val="72000"/>
              </a:lnSpc>
            </a:pPr>
            <a:endParaRPr lang="en" dirty="0"/>
          </a:p>
        </p:txBody>
      </p:sp>
    </p:spTree>
    <p:extLst>
      <p:ext uri="{BB962C8B-B14F-4D97-AF65-F5344CB8AC3E}">
        <p14:creationId xmlns:p14="http://schemas.microsoft.com/office/powerpoint/2010/main" val="4074983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
          <a:extLst>
            <a:ext uri="{FF2B5EF4-FFF2-40B4-BE49-F238E27FC236}">
              <a16:creationId xmlns:a16="http://schemas.microsoft.com/office/drawing/2014/main" id="{640B173A-2A43-E392-373B-32A4321C6CA7}"/>
            </a:ext>
          </a:extLst>
        </p:cNvPr>
        <p:cNvGrpSpPr/>
        <p:nvPr/>
      </p:nvGrpSpPr>
      <p:grpSpPr>
        <a:xfrm>
          <a:off x="0" y="0"/>
          <a:ext cx="0" cy="0"/>
          <a:chOff x="0" y="0"/>
          <a:chExt cx="0" cy="0"/>
        </a:xfrm>
      </p:grpSpPr>
      <p:sp>
        <p:nvSpPr>
          <p:cNvPr id="3" name="Google Shape;74;p12">
            <a:extLst>
              <a:ext uri="{FF2B5EF4-FFF2-40B4-BE49-F238E27FC236}">
                <a16:creationId xmlns:a16="http://schemas.microsoft.com/office/drawing/2014/main" id="{9E6893F6-7933-3B02-CB96-4BE330BA21C9}"/>
              </a:ext>
            </a:extLst>
          </p:cNvPr>
          <p:cNvSpPr txBox="1">
            <a:spLocks noGrp="1"/>
          </p:cNvSpPr>
          <p:nvPr/>
        </p:nvSpPr>
        <p:spPr>
          <a:xfrm>
            <a:off x="168500" y="77826"/>
            <a:ext cx="8162100" cy="4953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D8D8D8"/>
              </a:buClr>
              <a:buSzPts val="1800"/>
              <a:buFont typeface="Lucida Sans"/>
              <a:buNone/>
              <a:defRPr sz="2500" b="1" i="0" u="none" strike="noStrike" cap="none">
                <a:solidFill>
                  <a:schemeClr val="lt1"/>
                </a:solidFill>
                <a:latin typeface="Lucida Sans"/>
                <a:ea typeface="Lucida Sans"/>
                <a:cs typeface="Lucida Sans"/>
                <a:sym typeface="Lucid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de-DE" dirty="0"/>
              <a:t>Evolution </a:t>
            </a:r>
            <a:r>
              <a:rPr lang="de-DE" dirty="0" err="1"/>
              <a:t>of</a:t>
            </a:r>
            <a:r>
              <a:rPr lang="de-DE" dirty="0"/>
              <a:t> </a:t>
            </a:r>
            <a:r>
              <a:rPr lang="de-DE" dirty="0" err="1"/>
              <a:t>Operations</a:t>
            </a:r>
            <a:endParaRPr dirty="0" err="1"/>
          </a:p>
        </p:txBody>
      </p:sp>
      <p:pic>
        <p:nvPicPr>
          <p:cNvPr id="4" name="Picture 3">
            <a:extLst>
              <a:ext uri="{FF2B5EF4-FFF2-40B4-BE49-F238E27FC236}">
                <a16:creationId xmlns:a16="http://schemas.microsoft.com/office/drawing/2014/main" id="{43EC80CE-3BB7-D635-FB14-74BF58B196F2}"/>
              </a:ext>
            </a:extLst>
          </p:cNvPr>
          <p:cNvPicPr>
            <a:picLocks noChangeAspect="1"/>
          </p:cNvPicPr>
          <p:nvPr/>
        </p:nvPicPr>
        <p:blipFill>
          <a:blip r:embed="rId3"/>
          <a:stretch>
            <a:fillRect/>
          </a:stretch>
        </p:blipFill>
        <p:spPr>
          <a:xfrm>
            <a:off x="4794600" y="1347107"/>
            <a:ext cx="7392513" cy="4163785"/>
          </a:xfrm>
          <a:prstGeom prst="rect">
            <a:avLst/>
          </a:prstGeom>
        </p:spPr>
      </p:pic>
      <p:sp>
        <p:nvSpPr>
          <p:cNvPr id="5" name="TextBox 2">
            <a:extLst>
              <a:ext uri="{FF2B5EF4-FFF2-40B4-BE49-F238E27FC236}">
                <a16:creationId xmlns:a16="http://schemas.microsoft.com/office/drawing/2014/main" id="{63AB8C3E-CF54-87A0-A981-1F797EF881BA}"/>
              </a:ext>
            </a:extLst>
          </p:cNvPr>
          <p:cNvSpPr txBox="1"/>
          <p:nvPr/>
        </p:nvSpPr>
        <p:spPr>
          <a:xfrm>
            <a:off x="429492" y="782040"/>
            <a:ext cx="4613563" cy="59093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28600" indent="-228600">
              <a:buFont typeface=""/>
              <a:buChar char="•"/>
            </a:pPr>
            <a:r>
              <a:rPr lang="en-US" sz="1800" dirty="0">
                <a:solidFill>
                  <a:schemeClr val="bg1"/>
                </a:solidFill>
              </a:rPr>
              <a:t>Traditional Operations</a:t>
            </a:r>
          </a:p>
          <a:p>
            <a:pPr marL="685800" lvl="2" indent="-228600">
              <a:buFont typeface="Wingdings"/>
              <a:buChar char="§"/>
            </a:pPr>
            <a:r>
              <a:rPr lang="en-US" sz="1800" dirty="0">
                <a:solidFill>
                  <a:schemeClr val="bg1"/>
                </a:solidFill>
              </a:rPr>
              <a:t>Syslog, SNMP</a:t>
            </a:r>
          </a:p>
          <a:p>
            <a:pPr marL="685800" lvl="2" indent="-228600">
              <a:buFont typeface="Wingdings"/>
              <a:buChar char="§"/>
            </a:pPr>
            <a:r>
              <a:rPr lang="en-US" sz="1800" dirty="0">
                <a:solidFill>
                  <a:schemeClr val="bg1"/>
                </a:solidFill>
              </a:rPr>
              <a:t>Manual effort</a:t>
            </a:r>
          </a:p>
          <a:p>
            <a:pPr marL="685800" lvl="2" indent="-228600">
              <a:buFont typeface="Wingdings"/>
              <a:buChar char="§"/>
            </a:pPr>
            <a:r>
              <a:rPr lang="en-US" sz="1800" dirty="0">
                <a:solidFill>
                  <a:schemeClr val="bg1"/>
                </a:solidFill>
              </a:rPr>
              <a:t>Reactive</a:t>
            </a:r>
          </a:p>
          <a:p>
            <a:pPr marL="685800" lvl="2" indent="-228600">
              <a:buFont typeface="Wingdings"/>
              <a:buChar char="§"/>
            </a:pPr>
            <a:endParaRPr lang="en-US" sz="1800" dirty="0">
              <a:solidFill>
                <a:schemeClr val="bg1"/>
              </a:solidFill>
            </a:endParaRPr>
          </a:p>
          <a:p>
            <a:pPr marL="228600" indent="-228600">
              <a:buFont typeface=""/>
              <a:buChar char="•"/>
            </a:pPr>
            <a:r>
              <a:rPr lang="en-US" sz="1800" dirty="0">
                <a:solidFill>
                  <a:schemeClr val="bg1"/>
                </a:solidFill>
              </a:rPr>
              <a:t>DevOps</a:t>
            </a:r>
          </a:p>
          <a:p>
            <a:pPr marL="685800" lvl="2" indent="-228600">
              <a:buFont typeface="Wingdings"/>
              <a:buChar char="§"/>
            </a:pPr>
            <a:r>
              <a:rPr lang="en-US" sz="1800" dirty="0">
                <a:solidFill>
                  <a:schemeClr val="bg1"/>
                </a:solidFill>
              </a:rPr>
              <a:t>Agile</a:t>
            </a:r>
          </a:p>
          <a:p>
            <a:pPr marL="685800" lvl="2" indent="-228600">
              <a:buFont typeface="Wingdings"/>
              <a:buChar char="§"/>
            </a:pPr>
            <a:r>
              <a:rPr lang="en-US" sz="1800" dirty="0">
                <a:solidFill>
                  <a:schemeClr val="bg1"/>
                </a:solidFill>
              </a:rPr>
              <a:t>CI/CD</a:t>
            </a:r>
          </a:p>
          <a:p>
            <a:pPr marL="685800" lvl="2" indent="-228600">
              <a:buFont typeface="Wingdings"/>
              <a:buChar char="§"/>
            </a:pPr>
            <a:r>
              <a:rPr lang="en-US" sz="1800" dirty="0">
                <a:solidFill>
                  <a:schemeClr val="bg1"/>
                </a:solidFill>
              </a:rPr>
              <a:t>Break down silos</a:t>
            </a:r>
          </a:p>
          <a:p>
            <a:pPr marL="685800" lvl="2" indent="-228600">
              <a:buFont typeface="Wingdings"/>
              <a:buChar char="§"/>
            </a:pPr>
            <a:endParaRPr lang="en-US" sz="1800" dirty="0">
              <a:solidFill>
                <a:schemeClr val="bg1"/>
              </a:solidFill>
            </a:endParaRPr>
          </a:p>
          <a:p>
            <a:pPr marL="228600" indent="-228600">
              <a:buFont typeface=""/>
              <a:buChar char="•"/>
            </a:pPr>
            <a:r>
              <a:rPr lang="en-US" sz="1800" err="1">
                <a:solidFill>
                  <a:schemeClr val="bg1"/>
                </a:solidFill>
              </a:rPr>
              <a:t>NetDevOps</a:t>
            </a:r>
            <a:endParaRPr lang="en-US" sz="1800">
              <a:solidFill>
                <a:schemeClr val="bg1"/>
              </a:solidFill>
            </a:endParaRPr>
          </a:p>
          <a:p>
            <a:pPr marL="685800" lvl="2" indent="-228600">
              <a:buFont typeface="Wingdings"/>
              <a:buChar char="§"/>
            </a:pPr>
            <a:r>
              <a:rPr lang="en-US" sz="1800" dirty="0">
                <a:solidFill>
                  <a:schemeClr val="bg1"/>
                </a:solidFill>
              </a:rPr>
              <a:t>Infrastructure as Code</a:t>
            </a:r>
          </a:p>
          <a:p>
            <a:pPr marL="685800" lvl="2" indent="-228600">
              <a:buFont typeface="Wingdings"/>
              <a:buChar char="§"/>
            </a:pPr>
            <a:r>
              <a:rPr lang="en-US" sz="1800" dirty="0">
                <a:solidFill>
                  <a:schemeClr val="bg1"/>
                </a:solidFill>
              </a:rPr>
              <a:t>Automation</a:t>
            </a:r>
          </a:p>
          <a:p>
            <a:pPr marL="685800" lvl="2" indent="-228600">
              <a:buFont typeface="Wingdings"/>
              <a:buChar char="§"/>
            </a:pPr>
            <a:endParaRPr lang="en-US" sz="1800" dirty="0">
              <a:solidFill>
                <a:schemeClr val="bg1"/>
              </a:solidFill>
            </a:endParaRPr>
          </a:p>
          <a:p>
            <a:pPr marL="228600" indent="-228600">
              <a:buFont typeface=""/>
              <a:buChar char="•"/>
            </a:pPr>
            <a:r>
              <a:rPr lang="en-US" sz="1800" dirty="0">
                <a:solidFill>
                  <a:schemeClr val="bg1"/>
                </a:solidFill>
              </a:rPr>
              <a:t>AIOps</a:t>
            </a:r>
          </a:p>
          <a:p>
            <a:pPr marL="685800" lvl="1" indent="-228600">
              <a:buFont typeface=""/>
              <a:buChar char="•"/>
            </a:pPr>
            <a:r>
              <a:rPr lang="en-US" sz="1800" dirty="0">
                <a:solidFill>
                  <a:schemeClr val="bg1"/>
                </a:solidFill>
              </a:rPr>
              <a:t>Augmented with AI </a:t>
            </a:r>
          </a:p>
          <a:p>
            <a:pPr marL="685800" lvl="1" indent="-228600">
              <a:buFont typeface=""/>
              <a:buChar char="•"/>
            </a:pPr>
            <a:r>
              <a:rPr lang="en-US" sz="1800" dirty="0">
                <a:solidFill>
                  <a:schemeClr val="bg1"/>
                </a:solidFill>
              </a:rPr>
              <a:t>Closed Loop</a:t>
            </a:r>
          </a:p>
          <a:p>
            <a:pPr marL="685800" lvl="1" indent="-228600">
              <a:buFont typeface=""/>
              <a:buChar char="•"/>
            </a:pPr>
            <a:endParaRPr lang="en-US" sz="1800" dirty="0">
              <a:solidFill>
                <a:schemeClr val="bg1"/>
              </a:solidFill>
            </a:endParaRPr>
          </a:p>
          <a:p>
            <a:pPr marL="228600" indent="-228600">
              <a:buFont typeface=""/>
              <a:buChar char="•"/>
            </a:pPr>
            <a:r>
              <a:rPr lang="en-US" sz="1800" err="1">
                <a:solidFill>
                  <a:schemeClr val="bg1"/>
                </a:solidFill>
              </a:rPr>
              <a:t>VibeOps</a:t>
            </a:r>
            <a:r>
              <a:rPr lang="en-US" sz="1800" dirty="0">
                <a:solidFill>
                  <a:schemeClr val="bg1"/>
                </a:solidFill>
              </a:rPr>
              <a:t> (?)</a:t>
            </a:r>
          </a:p>
          <a:p>
            <a:pPr marL="685800" lvl="1" indent="-228600">
              <a:buFont typeface=""/>
              <a:buChar char="•"/>
            </a:pPr>
            <a:r>
              <a:rPr lang="en-US" sz="1800" dirty="0">
                <a:solidFill>
                  <a:schemeClr val="bg1"/>
                </a:solidFill>
              </a:rPr>
              <a:t>MCP</a:t>
            </a:r>
          </a:p>
          <a:p>
            <a:pPr marL="685800" lvl="1" indent="-228600">
              <a:buFont typeface=""/>
              <a:buChar char="•"/>
            </a:pPr>
            <a:r>
              <a:rPr lang="en-US" sz="1800" dirty="0">
                <a:solidFill>
                  <a:schemeClr val="bg1"/>
                </a:solidFill>
              </a:rPr>
              <a:t>Agents</a:t>
            </a:r>
          </a:p>
        </p:txBody>
      </p:sp>
    </p:spTree>
    <p:extLst>
      <p:ext uri="{BB962C8B-B14F-4D97-AF65-F5344CB8AC3E}">
        <p14:creationId xmlns:p14="http://schemas.microsoft.com/office/powerpoint/2010/main" val="2973445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
          <a:extLst>
            <a:ext uri="{FF2B5EF4-FFF2-40B4-BE49-F238E27FC236}">
              <a16:creationId xmlns:a16="http://schemas.microsoft.com/office/drawing/2014/main" id="{80EA1D37-5929-C6A3-412F-351646B50EF1}"/>
            </a:ext>
          </a:extLst>
        </p:cNvPr>
        <p:cNvGrpSpPr/>
        <p:nvPr/>
      </p:nvGrpSpPr>
      <p:grpSpPr>
        <a:xfrm>
          <a:off x="0" y="0"/>
          <a:ext cx="0" cy="0"/>
          <a:chOff x="0" y="0"/>
          <a:chExt cx="0" cy="0"/>
        </a:xfrm>
      </p:grpSpPr>
      <p:pic>
        <p:nvPicPr>
          <p:cNvPr id="2" name="Picture 1" descr="Generated image">
            <a:extLst>
              <a:ext uri="{FF2B5EF4-FFF2-40B4-BE49-F238E27FC236}">
                <a16:creationId xmlns:a16="http://schemas.microsoft.com/office/drawing/2014/main" id="{C1687077-5518-2608-6CED-15C7C348A8ED}"/>
              </a:ext>
            </a:extLst>
          </p:cNvPr>
          <p:cNvPicPr>
            <a:picLocks noChangeAspect="1"/>
          </p:cNvPicPr>
          <p:nvPr/>
        </p:nvPicPr>
        <p:blipFill>
          <a:blip r:embed="rId3"/>
          <a:stretch>
            <a:fillRect/>
          </a:stretch>
        </p:blipFill>
        <p:spPr>
          <a:xfrm>
            <a:off x="3128782" y="461782"/>
            <a:ext cx="5934436" cy="5934436"/>
          </a:xfrm>
          <a:prstGeom prst="rect">
            <a:avLst/>
          </a:prstGeom>
        </p:spPr>
      </p:pic>
    </p:spTree>
    <p:extLst>
      <p:ext uri="{BB962C8B-B14F-4D97-AF65-F5344CB8AC3E}">
        <p14:creationId xmlns:p14="http://schemas.microsoft.com/office/powerpoint/2010/main" val="4224931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1"/>
          <p:cNvSpPr txBox="1">
            <a:spLocks noGrp="1"/>
          </p:cNvSpPr>
          <p:nvPr>
            <p:ph type="title"/>
          </p:nvPr>
        </p:nvSpPr>
        <p:spPr>
          <a:xfrm>
            <a:off x="168500" y="77826"/>
            <a:ext cx="8162100" cy="495300"/>
          </a:xfrm>
          <a:prstGeom prst="rect">
            <a:avLst/>
          </a:prstGeom>
        </p:spPr>
        <p:txBody>
          <a:bodyPr spcFirstLastPara="1" wrap="square" lIns="91425" tIns="45700" rIns="91425" bIns="45700" anchor="ctr" anchorCtr="0">
            <a:noAutofit/>
          </a:bodyPr>
          <a:lstStyle/>
          <a:p>
            <a:r>
              <a:rPr lang="de-DE" dirty="0"/>
              <a:t>AI 1.0: GUI / API</a:t>
            </a:r>
            <a:endParaRPr lang="en-US" b="0" dirty="0">
              <a:solidFill>
                <a:srgbClr val="000000"/>
              </a:solidFill>
            </a:endParaRPr>
          </a:p>
        </p:txBody>
      </p:sp>
      <p:sp>
        <p:nvSpPr>
          <p:cNvPr id="2" name="TextBox 1">
            <a:extLst>
              <a:ext uri="{FF2B5EF4-FFF2-40B4-BE49-F238E27FC236}">
                <a16:creationId xmlns:a16="http://schemas.microsoft.com/office/drawing/2014/main" id="{20045CC4-686F-0B79-FB6C-468A205CF86F}"/>
              </a:ext>
            </a:extLst>
          </p:cNvPr>
          <p:cNvSpPr txBox="1"/>
          <p:nvPr/>
        </p:nvSpPr>
        <p:spPr>
          <a:xfrm>
            <a:off x="301830" y="2140032"/>
            <a:ext cx="11418865" cy="258532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t>The beginning of modern AI integration into workflows. Interfaces were built around graphical user interfaces (GUI) and REST APIs. Systems were reactive, rule-based, and required precise inputs.</a:t>
            </a:r>
          </a:p>
          <a:p>
            <a:pPr>
              <a:buChar char="•"/>
            </a:pPr>
            <a:endParaRPr lang="en-US" sz="1800" dirty="0"/>
          </a:p>
          <a:p>
            <a:pPr>
              <a:buChar char="•"/>
            </a:pPr>
            <a:r>
              <a:rPr lang="en-US" sz="1800" b="1" dirty="0"/>
              <a:t>  Characteristics:</a:t>
            </a:r>
            <a:endParaRPr lang="en-US" sz="1800" dirty="0"/>
          </a:p>
          <a:p>
            <a:pPr>
              <a:buFont typeface="Arial"/>
              <a:buChar char="•"/>
            </a:pPr>
            <a:endParaRPr lang="en-US" sz="1800" b="1" dirty="0"/>
          </a:p>
          <a:p>
            <a:pPr marL="457200" lvl="1">
              <a:buFont typeface="Courier New"/>
              <a:buChar char="o"/>
            </a:pPr>
            <a:r>
              <a:rPr lang="en-US" sz="1800" dirty="0"/>
              <a:t> Manual interactions via UI</a:t>
            </a:r>
          </a:p>
          <a:p>
            <a:pPr marL="457200" lvl="1">
              <a:buFont typeface="Courier New"/>
              <a:buChar char="o"/>
            </a:pPr>
            <a:r>
              <a:rPr lang="en-US" sz="1800" dirty="0"/>
              <a:t> Predefined API endpoints</a:t>
            </a:r>
          </a:p>
          <a:p>
            <a:pPr marL="457200" lvl="1">
              <a:buFont typeface="Courier New"/>
              <a:buChar char="o"/>
            </a:pPr>
            <a:r>
              <a:rPr lang="en-US" sz="1800" dirty="0"/>
              <a:t> No contextual understanding</a:t>
            </a:r>
          </a:p>
          <a:p>
            <a:pPr marL="457200" lvl="1">
              <a:buFont typeface="Courier New"/>
              <a:buChar char="o"/>
            </a:pPr>
            <a:r>
              <a:rPr lang="en-US" sz="1800" dirty="0"/>
              <a:t> Automation limited to basic scripting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0">
          <a:extLst>
            <a:ext uri="{FF2B5EF4-FFF2-40B4-BE49-F238E27FC236}">
              <a16:creationId xmlns:a16="http://schemas.microsoft.com/office/drawing/2014/main" id="{67754CE6-5D5C-4F37-6A63-78ED14A84540}"/>
            </a:ext>
          </a:extLst>
        </p:cNvPr>
        <p:cNvGrpSpPr/>
        <p:nvPr/>
      </p:nvGrpSpPr>
      <p:grpSpPr>
        <a:xfrm>
          <a:off x="0" y="0"/>
          <a:ext cx="0" cy="0"/>
          <a:chOff x="0" y="0"/>
          <a:chExt cx="0" cy="0"/>
        </a:xfrm>
      </p:grpSpPr>
      <p:sp>
        <p:nvSpPr>
          <p:cNvPr id="71" name="Google Shape;71;p11">
            <a:extLst>
              <a:ext uri="{FF2B5EF4-FFF2-40B4-BE49-F238E27FC236}">
                <a16:creationId xmlns:a16="http://schemas.microsoft.com/office/drawing/2014/main" id="{A47DBC80-638A-19D4-E4A6-4E7F5B926D7F}"/>
              </a:ext>
            </a:extLst>
          </p:cNvPr>
          <p:cNvSpPr txBox="1">
            <a:spLocks noGrp="1"/>
          </p:cNvSpPr>
          <p:nvPr>
            <p:ph type="title"/>
          </p:nvPr>
        </p:nvSpPr>
        <p:spPr>
          <a:xfrm>
            <a:off x="168500" y="77826"/>
            <a:ext cx="8162100" cy="495300"/>
          </a:xfrm>
          <a:prstGeom prst="rect">
            <a:avLst/>
          </a:prstGeom>
        </p:spPr>
        <p:txBody>
          <a:bodyPr spcFirstLastPara="1" wrap="square" lIns="91425" tIns="45700" rIns="91425" bIns="45700" anchor="ctr" anchorCtr="0">
            <a:noAutofit/>
          </a:bodyPr>
          <a:lstStyle/>
          <a:p>
            <a:r>
              <a:rPr lang="de-DE" dirty="0"/>
              <a:t>AI 1.5: Retrieval </a:t>
            </a:r>
            <a:r>
              <a:rPr lang="de-DE" dirty="0" err="1"/>
              <a:t>Augmented</a:t>
            </a:r>
            <a:r>
              <a:rPr lang="de-DE" dirty="0"/>
              <a:t> Generation (RAG)</a:t>
            </a:r>
            <a:endParaRPr lang="de-DE" b="0" dirty="0">
              <a:solidFill>
                <a:srgbClr val="000000"/>
              </a:solidFill>
            </a:endParaRPr>
          </a:p>
        </p:txBody>
      </p:sp>
      <p:sp>
        <p:nvSpPr>
          <p:cNvPr id="3" name="TextBox 1">
            <a:extLst>
              <a:ext uri="{FF2B5EF4-FFF2-40B4-BE49-F238E27FC236}">
                <a16:creationId xmlns:a16="http://schemas.microsoft.com/office/drawing/2014/main" id="{E61BBCFD-98EE-1238-AF51-F522882B1922}"/>
              </a:ext>
            </a:extLst>
          </p:cNvPr>
          <p:cNvSpPr txBox="1"/>
          <p:nvPr/>
        </p:nvSpPr>
        <p:spPr>
          <a:xfrm>
            <a:off x="301830" y="2140032"/>
            <a:ext cx="11418865" cy="286232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t>A leap in capability with large language models able to retrieve and reason over external data. Systems began to offer contextual responses grounded in current or proprietary knowledge.</a:t>
            </a:r>
          </a:p>
          <a:p>
            <a:endParaRPr lang="en-US" sz="1800" dirty="0"/>
          </a:p>
          <a:p>
            <a:pPr marL="285750" indent="-285750">
              <a:buFont typeface="Arial,Sans-Serif"/>
              <a:buChar char="•"/>
            </a:pPr>
            <a:r>
              <a:rPr lang="en-US" sz="1800" b="1" dirty="0"/>
              <a:t>Characteristics:</a:t>
            </a:r>
            <a:endParaRPr lang="en-US" sz="1800" dirty="0"/>
          </a:p>
          <a:p>
            <a:pPr marL="285750" indent="-285750">
              <a:buFont typeface="Arial,Sans-Serif"/>
              <a:buChar char="•"/>
            </a:pPr>
            <a:endParaRPr lang="en-US" sz="1800" dirty="0"/>
          </a:p>
          <a:p>
            <a:pPr marL="742950" lvl="1" indent="-285750">
              <a:buFont typeface="Courier New,monospace"/>
              <a:buChar char="o"/>
            </a:pPr>
            <a:r>
              <a:rPr lang="en-US" sz="1800" dirty="0"/>
              <a:t>Combines LLMs with external data sources</a:t>
            </a:r>
          </a:p>
          <a:p>
            <a:pPr marL="742950" lvl="1" indent="-285750">
              <a:buFont typeface="Courier New,monospace"/>
              <a:buChar char="o"/>
            </a:pPr>
            <a:r>
              <a:rPr lang="en-US" sz="1800" dirty="0"/>
              <a:t>Supports context-aware Q&amp;A</a:t>
            </a:r>
          </a:p>
          <a:p>
            <a:pPr marL="742950" lvl="1" indent="-285750">
              <a:buFont typeface="Courier New,monospace"/>
              <a:buChar char="o"/>
            </a:pPr>
            <a:r>
              <a:rPr lang="en-US" sz="1800" dirty="0"/>
              <a:t>Introduces knowledge grounding</a:t>
            </a:r>
          </a:p>
          <a:p>
            <a:pPr marL="742950" lvl="1" indent="-285750">
              <a:buFont typeface="Courier New,monospace"/>
              <a:buChar char="o"/>
            </a:pPr>
            <a:r>
              <a:rPr lang="en-US" sz="1800" dirty="0"/>
              <a:t>Still linear, not autonomous</a:t>
            </a:r>
          </a:p>
          <a:p>
            <a:endParaRPr lang="en-US" sz="1800" dirty="0"/>
          </a:p>
        </p:txBody>
      </p:sp>
    </p:spTree>
    <p:extLst>
      <p:ext uri="{BB962C8B-B14F-4D97-AF65-F5344CB8AC3E}">
        <p14:creationId xmlns:p14="http://schemas.microsoft.com/office/powerpoint/2010/main" val="1760415050"/>
      </p:ext>
    </p:extLst>
  </p:cSld>
  <p:clrMapOvr>
    <a:masterClrMapping/>
  </p:clrMapOvr>
</p:sld>
</file>

<file path=ppt/theme/theme1.xml><?xml version="1.0" encoding="utf-8"?>
<a:theme xmlns:a="http://schemas.openxmlformats.org/drawingml/2006/main" name="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Words>
  <Application>Microsoft Office PowerPoint</Application>
  <PresentationFormat>Widescreen</PresentationFormat>
  <Paragraphs>6</Paragraphs>
  <Slides>52</Slides>
  <Notes>52</Notes>
  <HiddenSlides>0</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Office</vt:lpstr>
      <vt:lpstr>Talk to Your Packets: AI-Powered Natural Language Interaction with Packet Captures </vt:lpstr>
      <vt:lpstr>Let me introduce myself</vt:lpstr>
      <vt:lpstr>PowerPoint Presentation</vt:lpstr>
      <vt:lpstr>What is Retrieval Augmented Generation?</vt:lpstr>
      <vt:lpstr>What is Retrieval Augmented Generation?</vt:lpstr>
      <vt:lpstr>PowerPoint Presentation</vt:lpstr>
      <vt:lpstr>PowerPoint Presentation</vt:lpstr>
      <vt:lpstr>AI 1.0: GUI / API</vt:lpstr>
      <vt:lpstr>AI 1.5: Retrieval Augmented Generation (RAG)</vt:lpstr>
      <vt:lpstr>AI 2.0: AI Agents</vt:lpstr>
      <vt:lpstr>AI 2.0: AI Agents</vt:lpstr>
      <vt:lpstr>PowerPoint Presentation</vt:lpstr>
      <vt:lpstr>Packet Captures (.pcap; .pcapng)</vt:lpstr>
      <vt:lpstr>1 - Source</vt:lpstr>
      <vt:lpstr>2 - Load</vt:lpstr>
      <vt:lpstr>3 – Split (Transform)</vt:lpstr>
      <vt:lpstr>4 – Embed (Vectors)</vt:lpstr>
      <vt:lpstr>4 – Embed (Vectors)</vt:lpstr>
      <vt:lpstr>PowerPoint Presentation</vt:lpstr>
      <vt:lpstr>5 - Store</vt:lpstr>
      <vt:lpstr>6 – Retrieve </vt:lpstr>
      <vt:lpstr>PowerPoint Presentation</vt:lpstr>
      <vt:lpstr>PowerPoint Presentation</vt:lpstr>
      <vt:lpstr>PowerPoint Presentation</vt:lpstr>
      <vt:lpstr>PowerPoint Presentation</vt:lpstr>
      <vt:lpstr>PowerPoint Presentation</vt:lpstr>
      <vt:lpstr>People ask stupid questions! </vt:lpstr>
      <vt:lpstr>Multi-Query</vt:lpstr>
      <vt:lpstr>Multi-Query</vt:lpstr>
      <vt:lpstr>PowerPoint Presentation</vt:lpstr>
      <vt:lpstr>Reciprocal Re-Ranking (Fusion)</vt:lpstr>
      <vt:lpstr>Sythnetic Answers</vt:lpstr>
      <vt:lpstr>Reciprocal Re-Ranking (Fusion)</vt:lpstr>
      <vt:lpstr>PowerPoint Presentation</vt:lpstr>
      <vt:lpstr>Drawbacks of basic RAG</vt:lpstr>
      <vt:lpstr>RAPTOR: Remind you of anything? Like a spine-leaf data center</vt:lpstr>
      <vt:lpstr>RAPTOR: Remind you of anything? Like a spine-leaf data center</vt:lpstr>
      <vt:lpstr>RAPTOR: Remind you of anything? Like a spine-leaf data center</vt:lpstr>
      <vt:lpstr>PowerPoint Presentation</vt:lpstr>
      <vt:lpstr>Knowledge Graphs</vt:lpstr>
      <vt:lpstr>PowerPoint Presentation</vt:lpstr>
      <vt:lpstr>PowerPoint Presentation</vt:lpstr>
      <vt:lpstr>Please be careful with GraphRAG approaches</vt:lpstr>
      <vt:lpstr>PowerPoint Presentation</vt:lpstr>
      <vt:lpstr>TAG: Beyond Text2SQL</vt:lpstr>
      <vt:lpstr>PowerPoint Presentation</vt:lpstr>
      <vt:lpstr>Large Language Models can be Fine Tuned</vt:lpstr>
      <vt:lpstr>PowerPoint Presentation</vt:lpstr>
      <vt:lpstr>PowerPoint Presentation</vt:lpstr>
      <vt:lpstr>PowerPoint Presentation</vt:lpstr>
      <vt:lpstr>Open Source 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Sharareh Najafi</cp:lastModifiedBy>
  <cp:revision>97</cp:revision>
  <dcterms:modified xsi:type="dcterms:W3CDTF">2025-10-28T12:38:42Z</dcterms:modified>
</cp:coreProperties>
</file>